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07"/>
  </p:notesMasterIdLst>
  <p:handoutMasterIdLst>
    <p:handoutMasterId r:id="rId108"/>
  </p:handoutMasterIdLst>
  <p:sldIdLst>
    <p:sldId id="446" r:id="rId5"/>
    <p:sldId id="447" r:id="rId6"/>
    <p:sldId id="449" r:id="rId7"/>
    <p:sldId id="453" r:id="rId8"/>
    <p:sldId id="454" r:id="rId9"/>
    <p:sldId id="455" r:id="rId10"/>
    <p:sldId id="456" r:id="rId11"/>
    <p:sldId id="457" r:id="rId12"/>
    <p:sldId id="458" r:id="rId13"/>
    <p:sldId id="459" r:id="rId14"/>
    <p:sldId id="460" r:id="rId15"/>
    <p:sldId id="461" r:id="rId16"/>
    <p:sldId id="462" r:id="rId17"/>
    <p:sldId id="463" r:id="rId18"/>
    <p:sldId id="464" r:id="rId19"/>
    <p:sldId id="466" r:id="rId20"/>
    <p:sldId id="467" r:id="rId21"/>
    <p:sldId id="468" r:id="rId22"/>
    <p:sldId id="465" r:id="rId23"/>
    <p:sldId id="469" r:id="rId24"/>
    <p:sldId id="497" r:id="rId25"/>
    <p:sldId id="470" r:id="rId26"/>
    <p:sldId id="471" r:id="rId27"/>
    <p:sldId id="472" r:id="rId28"/>
    <p:sldId id="473" r:id="rId29"/>
    <p:sldId id="474" r:id="rId30"/>
    <p:sldId id="499" r:id="rId31"/>
    <p:sldId id="506" r:id="rId32"/>
    <p:sldId id="507" r:id="rId33"/>
    <p:sldId id="508" r:id="rId34"/>
    <p:sldId id="509" r:id="rId35"/>
    <p:sldId id="510" r:id="rId36"/>
    <p:sldId id="498" r:id="rId37"/>
    <p:sldId id="477" r:id="rId38"/>
    <p:sldId id="488" r:id="rId39"/>
    <p:sldId id="491" r:id="rId40"/>
    <p:sldId id="492" r:id="rId41"/>
    <p:sldId id="493" r:id="rId42"/>
    <p:sldId id="494" r:id="rId43"/>
    <p:sldId id="489" r:id="rId44"/>
    <p:sldId id="490" r:id="rId45"/>
    <p:sldId id="496" r:id="rId46"/>
    <p:sldId id="495" r:id="rId47"/>
    <p:sldId id="481" r:id="rId48"/>
    <p:sldId id="478" r:id="rId49"/>
    <p:sldId id="486" r:id="rId50"/>
    <p:sldId id="487" r:id="rId51"/>
    <p:sldId id="480" r:id="rId52"/>
    <p:sldId id="500" r:id="rId53"/>
    <p:sldId id="501" r:id="rId54"/>
    <p:sldId id="543" r:id="rId55"/>
    <p:sldId id="555" r:id="rId56"/>
    <p:sldId id="556" r:id="rId57"/>
    <p:sldId id="557" r:id="rId58"/>
    <p:sldId id="558" r:id="rId59"/>
    <p:sldId id="544" r:id="rId60"/>
    <p:sldId id="547" r:id="rId61"/>
    <p:sldId id="554" r:id="rId62"/>
    <p:sldId id="548" r:id="rId63"/>
    <p:sldId id="549" r:id="rId64"/>
    <p:sldId id="550" r:id="rId65"/>
    <p:sldId id="551" r:id="rId66"/>
    <p:sldId id="552" r:id="rId67"/>
    <p:sldId id="553" r:id="rId68"/>
    <p:sldId id="561" r:id="rId69"/>
    <p:sldId id="565" r:id="rId70"/>
    <p:sldId id="562" r:id="rId71"/>
    <p:sldId id="563" r:id="rId72"/>
    <p:sldId id="564" r:id="rId73"/>
    <p:sldId id="566" r:id="rId74"/>
    <p:sldId id="546" r:id="rId75"/>
    <p:sldId id="559" r:id="rId76"/>
    <p:sldId id="560" r:id="rId77"/>
    <p:sldId id="515" r:id="rId78"/>
    <p:sldId id="539" r:id="rId79"/>
    <p:sldId id="540" r:id="rId80"/>
    <p:sldId id="541" r:id="rId81"/>
    <p:sldId id="542" r:id="rId82"/>
    <p:sldId id="511" r:id="rId83"/>
    <p:sldId id="512" r:id="rId84"/>
    <p:sldId id="513" r:id="rId85"/>
    <p:sldId id="514" r:id="rId86"/>
    <p:sldId id="517" r:id="rId87"/>
    <p:sldId id="518" r:id="rId88"/>
    <p:sldId id="519" r:id="rId89"/>
    <p:sldId id="520" r:id="rId90"/>
    <p:sldId id="521" r:id="rId91"/>
    <p:sldId id="526" r:id="rId92"/>
    <p:sldId id="522" r:id="rId93"/>
    <p:sldId id="523" r:id="rId94"/>
    <p:sldId id="524" r:id="rId95"/>
    <p:sldId id="528" r:id="rId96"/>
    <p:sldId id="532" r:id="rId97"/>
    <p:sldId id="529" r:id="rId98"/>
    <p:sldId id="533" r:id="rId99"/>
    <p:sldId id="530" r:id="rId100"/>
    <p:sldId id="531" r:id="rId101"/>
    <p:sldId id="534" r:id="rId102"/>
    <p:sldId id="535" r:id="rId103"/>
    <p:sldId id="536" r:id="rId104"/>
    <p:sldId id="537" r:id="rId105"/>
    <p:sldId id="538"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7"/>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6/1/2022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6/1/2022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21</a:t>
            </a:fld>
            <a:endParaRPr lang="en-US" dirty="0"/>
          </a:p>
        </p:txBody>
      </p:sp>
    </p:spTree>
    <p:extLst>
      <p:ext uri="{BB962C8B-B14F-4D97-AF65-F5344CB8AC3E}">
        <p14:creationId xmlns:p14="http://schemas.microsoft.com/office/powerpoint/2010/main" val="2602165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33</a:t>
            </a:fld>
            <a:endParaRPr lang="en-US" dirty="0"/>
          </a:p>
        </p:txBody>
      </p:sp>
    </p:spTree>
    <p:extLst>
      <p:ext uri="{BB962C8B-B14F-4D97-AF65-F5344CB8AC3E}">
        <p14:creationId xmlns:p14="http://schemas.microsoft.com/office/powerpoint/2010/main" val="830671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74</a:t>
            </a:fld>
            <a:endParaRPr lang="en-US" dirty="0"/>
          </a:p>
        </p:txBody>
      </p:sp>
    </p:spTree>
    <p:extLst>
      <p:ext uri="{BB962C8B-B14F-4D97-AF65-F5344CB8AC3E}">
        <p14:creationId xmlns:p14="http://schemas.microsoft.com/office/powerpoint/2010/main" val="71105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79</a:t>
            </a:fld>
            <a:endParaRPr lang="en-US" dirty="0"/>
          </a:p>
        </p:txBody>
      </p:sp>
    </p:spTree>
    <p:extLst>
      <p:ext uri="{BB962C8B-B14F-4D97-AF65-F5344CB8AC3E}">
        <p14:creationId xmlns:p14="http://schemas.microsoft.com/office/powerpoint/2010/main" val="2109737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83</a:t>
            </a:fld>
            <a:endParaRPr lang="en-US" dirty="0"/>
          </a:p>
        </p:txBody>
      </p:sp>
    </p:spTree>
    <p:extLst>
      <p:ext uri="{BB962C8B-B14F-4D97-AF65-F5344CB8AC3E}">
        <p14:creationId xmlns:p14="http://schemas.microsoft.com/office/powerpoint/2010/main" val="3336017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rive.google.com/file/d/1gGyIAMmLLTK_RjSEVdBtn8cr2MzweMmn/view?usp=sharing"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3.xml"/><Relationship Id="rId4" Type="http://schemas.openxmlformats.org/officeDocument/2006/relationships/image" Target="../media/image72.jpeg"/></Relationships>
</file>

<file path=ppt/slides/_rels/slide7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10.png"/><Relationship Id="rId1" Type="http://schemas.openxmlformats.org/officeDocument/2006/relationships/slideLayout" Target="../slideLayouts/slideLayout3.xml"/><Relationship Id="rId5" Type="http://schemas.openxmlformats.org/officeDocument/2006/relationships/image" Target="../media/image74.jpeg"/><Relationship Id="rId4" Type="http://schemas.openxmlformats.org/officeDocument/2006/relationships/image" Target="../media/image73.jpeg"/></Relationships>
</file>

<file path=ppt/slides/_rels/slide7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2741599" y="3932809"/>
            <a:ext cx="6581554" cy="2832058"/>
          </a:xfrm>
        </p:spPr>
        <p:txBody>
          <a:bodyPr anchor="t" anchorCtr="0">
            <a:normAutofit fontScale="90000"/>
          </a:bodyPr>
          <a:lstStyle/>
          <a:p>
            <a:pPr algn="ctr"/>
            <a:r>
              <a:rPr lang="en-US" dirty="0"/>
              <a:t>By:</a:t>
            </a:r>
            <a:br>
              <a:rPr lang="en-US" dirty="0"/>
            </a:br>
            <a:r>
              <a:rPr lang="en-US" dirty="0"/>
              <a:t>Moamen Nasser </a:t>
            </a:r>
            <a:r>
              <a:rPr lang="en-US" dirty="0" err="1"/>
              <a:t>saad</a:t>
            </a:r>
            <a:br>
              <a:rPr lang="en-US" dirty="0"/>
            </a:br>
            <a:r>
              <a:rPr lang="en-US" dirty="0"/>
              <a:t>Section  3  Bn  37</a:t>
            </a:r>
            <a:br>
              <a:rPr lang="en-US" dirty="0"/>
            </a:br>
            <a:r>
              <a:rPr lang="en-US" dirty="0"/>
              <a:t>Submitted to Dr. Islam </a:t>
            </a:r>
            <a:r>
              <a:rPr lang="en-US" dirty="0" err="1"/>
              <a:t>eshrah</a:t>
            </a:r>
            <a:endParaRPr lang="en-US" dirty="0"/>
          </a:p>
        </p:txBody>
      </p:sp>
      <p:sp>
        <p:nvSpPr>
          <p:cNvPr id="2" name="TextBox 1">
            <a:extLst>
              <a:ext uri="{FF2B5EF4-FFF2-40B4-BE49-F238E27FC236}">
                <a16:creationId xmlns:a16="http://schemas.microsoft.com/office/drawing/2014/main" id="{8077A144-EF11-402B-812A-62F7DB9D506B}"/>
              </a:ext>
            </a:extLst>
          </p:cNvPr>
          <p:cNvSpPr txBox="1"/>
          <p:nvPr/>
        </p:nvSpPr>
        <p:spPr>
          <a:xfrm>
            <a:off x="2175029" y="1553591"/>
            <a:ext cx="7714695" cy="2246769"/>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Faculty of Engineering</a:t>
            </a:r>
          </a:p>
          <a:p>
            <a:pPr algn="ctr"/>
            <a:r>
              <a:rPr lang="en-US" sz="2800" b="1" dirty="0">
                <a:solidFill>
                  <a:schemeClr val="bg1"/>
                </a:solidFill>
                <a:latin typeface="Arial" panose="020B0604020202020204" pitchFamily="34" charset="0"/>
                <a:cs typeface="Arial" panose="020B0604020202020204" pitchFamily="34" charset="0"/>
              </a:rPr>
              <a:t>Cairo University</a:t>
            </a:r>
            <a:br>
              <a:rPr lang="en-US" sz="2800" b="1" dirty="0">
                <a:solidFill>
                  <a:schemeClr val="bg1"/>
                </a:solidFill>
                <a:latin typeface="Arial" panose="020B0604020202020204" pitchFamily="34" charset="0"/>
                <a:cs typeface="Arial" panose="020B0604020202020204" pitchFamily="34" charset="0"/>
              </a:rPr>
            </a:br>
            <a:r>
              <a:rPr lang="en-US" sz="2800" b="1" dirty="0">
                <a:solidFill>
                  <a:schemeClr val="bg1"/>
                </a:solidFill>
                <a:latin typeface="Arial" panose="020B0604020202020204" pitchFamily="34" charset="0"/>
                <a:cs typeface="Arial" panose="020B0604020202020204" pitchFamily="34" charset="0"/>
              </a:rPr>
              <a:t>EECE Department</a:t>
            </a:r>
          </a:p>
          <a:p>
            <a:pPr algn="ctr"/>
            <a:r>
              <a:rPr lang="en-US" sz="2800" b="1" dirty="0">
                <a:solidFill>
                  <a:schemeClr val="bg1"/>
                </a:solidFill>
                <a:latin typeface="Arial" panose="020B0604020202020204" pitchFamily="34" charset="0"/>
                <a:cs typeface="Arial" panose="020B0604020202020204" pitchFamily="34" charset="0"/>
              </a:rPr>
              <a:t>ELC 465</a:t>
            </a:r>
          </a:p>
          <a:p>
            <a:pPr algn="ctr"/>
            <a:r>
              <a:rPr lang="en-US" sz="2800" b="1" dirty="0">
                <a:solidFill>
                  <a:schemeClr val="bg1"/>
                </a:solidFill>
                <a:latin typeface="Arial" panose="020B0604020202020204" pitchFamily="34" charset="0"/>
                <a:cs typeface="Arial" panose="020B0604020202020204" pitchFamily="34" charset="0"/>
              </a:rPr>
              <a:t>Advanced Microwaves</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1D2A-99F0-476F-BD5E-68F6B3CEBA74}"/>
              </a:ext>
            </a:extLst>
          </p:cNvPr>
          <p:cNvSpPr>
            <a:spLocks noGrp="1"/>
          </p:cNvSpPr>
          <p:nvPr>
            <p:ph type="title"/>
          </p:nvPr>
        </p:nvSpPr>
        <p:spPr>
          <a:xfrm>
            <a:off x="568959" y="-13716"/>
            <a:ext cx="5049521" cy="1179576"/>
          </a:xfrm>
        </p:spPr>
        <p:txBody>
          <a:bodyPr/>
          <a:lstStyle/>
          <a:p>
            <a:r>
              <a:rPr lang="en-US" dirty="0"/>
              <a:t>Schematic design</a:t>
            </a:r>
          </a:p>
        </p:txBody>
      </p:sp>
      <p:pic>
        <p:nvPicPr>
          <p:cNvPr id="12" name="Picture 11">
            <a:extLst>
              <a:ext uri="{FF2B5EF4-FFF2-40B4-BE49-F238E27FC236}">
                <a16:creationId xmlns:a16="http://schemas.microsoft.com/office/drawing/2014/main" id="{C11C27B3-5EDE-4FC7-B8F2-145F16BBE399}"/>
              </a:ext>
            </a:extLst>
          </p:cNvPr>
          <p:cNvPicPr>
            <a:picLocks noChangeAspect="1"/>
          </p:cNvPicPr>
          <p:nvPr/>
        </p:nvPicPr>
        <p:blipFill rotWithShape="1">
          <a:blip r:embed="rId2"/>
          <a:srcRect b="16297"/>
          <a:stretch/>
        </p:blipFill>
        <p:spPr>
          <a:xfrm>
            <a:off x="0" y="1179576"/>
            <a:ext cx="12192000" cy="5740400"/>
          </a:xfrm>
          <a:prstGeom prst="rect">
            <a:avLst/>
          </a:prstGeom>
        </p:spPr>
      </p:pic>
    </p:spTree>
    <p:extLst>
      <p:ext uri="{BB962C8B-B14F-4D97-AF65-F5344CB8AC3E}">
        <p14:creationId xmlns:p14="http://schemas.microsoft.com/office/powerpoint/2010/main" val="3230261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4" y="-13716"/>
            <a:ext cx="10073581" cy="1179576"/>
          </a:xfrm>
        </p:spPr>
        <p:txBody>
          <a:bodyPr>
            <a:normAutofit/>
          </a:bodyPr>
          <a:lstStyle/>
          <a:p>
            <a:r>
              <a:rPr lang="en-US" sz="3200" b="0" i="0" dirty="0">
                <a:solidFill>
                  <a:srgbClr val="000000"/>
                </a:solidFill>
                <a:effectLst/>
                <a:latin typeface="arial" panose="020B0604020202020204" pitchFamily="34" charset="0"/>
              </a:rPr>
              <a:t>Schematic using the coupled lines</a:t>
            </a:r>
            <a:endParaRPr lang="en-US" dirty="0"/>
          </a:p>
        </p:txBody>
      </p:sp>
      <p:pic>
        <p:nvPicPr>
          <p:cNvPr id="6" name="Picture 5">
            <a:extLst>
              <a:ext uri="{FF2B5EF4-FFF2-40B4-BE49-F238E27FC236}">
                <a16:creationId xmlns:a16="http://schemas.microsoft.com/office/drawing/2014/main" id="{02794F40-2C2D-A979-C918-2AB72B3F1058}"/>
              </a:ext>
            </a:extLst>
          </p:cNvPr>
          <p:cNvPicPr>
            <a:picLocks noChangeAspect="1"/>
          </p:cNvPicPr>
          <p:nvPr/>
        </p:nvPicPr>
        <p:blipFill rotWithShape="1">
          <a:blip r:embed="rId2"/>
          <a:srcRect l="24466" t="37540" r="15389" b="21165"/>
          <a:stretch/>
        </p:blipFill>
        <p:spPr>
          <a:xfrm>
            <a:off x="866389" y="1922017"/>
            <a:ext cx="10459222" cy="4039338"/>
          </a:xfrm>
          <a:prstGeom prst="rect">
            <a:avLst/>
          </a:prstGeom>
        </p:spPr>
      </p:pic>
    </p:spTree>
    <p:extLst>
      <p:ext uri="{BB962C8B-B14F-4D97-AF65-F5344CB8AC3E}">
        <p14:creationId xmlns:p14="http://schemas.microsoft.com/office/powerpoint/2010/main" val="23923692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4" y="-13716"/>
            <a:ext cx="10073581" cy="1179576"/>
          </a:xfrm>
        </p:spPr>
        <p:txBody>
          <a:bodyPr>
            <a:normAutofit/>
          </a:bodyPr>
          <a:lstStyle/>
          <a:p>
            <a:r>
              <a:rPr lang="en-US" sz="3200" b="0" i="0" dirty="0">
                <a:solidFill>
                  <a:srgbClr val="000000"/>
                </a:solidFill>
                <a:effectLst/>
                <a:latin typeface="arial" panose="020B0604020202020204" pitchFamily="34" charset="0"/>
              </a:rPr>
              <a:t>S parameters from Schematic using the coupled lines</a:t>
            </a:r>
            <a:endParaRPr lang="en-US" dirty="0"/>
          </a:p>
        </p:txBody>
      </p:sp>
      <p:pic>
        <p:nvPicPr>
          <p:cNvPr id="4" name="Picture 3">
            <a:extLst>
              <a:ext uri="{FF2B5EF4-FFF2-40B4-BE49-F238E27FC236}">
                <a16:creationId xmlns:a16="http://schemas.microsoft.com/office/drawing/2014/main" id="{C6A520E7-B2DF-CAAD-B867-2D46A633B55E}"/>
              </a:ext>
            </a:extLst>
          </p:cNvPr>
          <p:cNvPicPr>
            <a:picLocks noChangeAspect="1"/>
          </p:cNvPicPr>
          <p:nvPr/>
        </p:nvPicPr>
        <p:blipFill rotWithShape="1">
          <a:blip r:embed="rId2"/>
          <a:srcRect l="15800" t="9320" r="10802" b="8544"/>
          <a:stretch/>
        </p:blipFill>
        <p:spPr>
          <a:xfrm>
            <a:off x="1621654" y="1225118"/>
            <a:ext cx="8948692" cy="5632882"/>
          </a:xfrm>
          <a:prstGeom prst="rect">
            <a:avLst/>
          </a:prstGeom>
        </p:spPr>
      </p:pic>
    </p:spTree>
    <p:extLst>
      <p:ext uri="{BB962C8B-B14F-4D97-AF65-F5344CB8AC3E}">
        <p14:creationId xmlns:p14="http://schemas.microsoft.com/office/powerpoint/2010/main" val="27827972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4" y="-13716"/>
            <a:ext cx="10073581" cy="1179576"/>
          </a:xfrm>
        </p:spPr>
        <p:txBody>
          <a:bodyPr>
            <a:normAutofit/>
          </a:bodyPr>
          <a:lstStyle/>
          <a:p>
            <a:r>
              <a:rPr lang="en-US" sz="3200" b="0" i="0" dirty="0">
                <a:solidFill>
                  <a:srgbClr val="000000"/>
                </a:solidFill>
                <a:effectLst/>
                <a:latin typeface="arial" panose="020B0604020202020204" pitchFamily="34" charset="0"/>
              </a:rPr>
              <a:t>Attenuation from Schematic using the coupled lines s21</a:t>
            </a:r>
            <a:endParaRPr lang="en-US" dirty="0"/>
          </a:p>
        </p:txBody>
      </p:sp>
      <p:pic>
        <p:nvPicPr>
          <p:cNvPr id="4" name="Picture 3">
            <a:extLst>
              <a:ext uri="{FF2B5EF4-FFF2-40B4-BE49-F238E27FC236}">
                <a16:creationId xmlns:a16="http://schemas.microsoft.com/office/drawing/2014/main" id="{C6A520E7-B2DF-CAAD-B867-2D46A633B55E}"/>
              </a:ext>
            </a:extLst>
          </p:cNvPr>
          <p:cNvPicPr>
            <a:picLocks noChangeAspect="1"/>
          </p:cNvPicPr>
          <p:nvPr/>
        </p:nvPicPr>
        <p:blipFill rotWithShape="1">
          <a:blip r:embed="rId2"/>
          <a:srcRect l="15800" t="51002" r="42598" b="8544"/>
          <a:stretch/>
        </p:blipFill>
        <p:spPr>
          <a:xfrm>
            <a:off x="1238947" y="1393794"/>
            <a:ext cx="9714106" cy="5313286"/>
          </a:xfrm>
          <a:prstGeom prst="rect">
            <a:avLst/>
          </a:prstGeom>
        </p:spPr>
      </p:pic>
    </p:spTree>
    <p:extLst>
      <p:ext uri="{BB962C8B-B14F-4D97-AF65-F5344CB8AC3E}">
        <p14:creationId xmlns:p14="http://schemas.microsoft.com/office/powerpoint/2010/main" val="403003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01E3-0D1A-4C93-83C7-78C224A479B0}"/>
              </a:ext>
            </a:extLst>
          </p:cNvPr>
          <p:cNvSpPr>
            <a:spLocks noGrp="1"/>
          </p:cNvSpPr>
          <p:nvPr>
            <p:ph type="title"/>
          </p:nvPr>
        </p:nvSpPr>
        <p:spPr>
          <a:xfrm>
            <a:off x="332231" y="-13716"/>
            <a:ext cx="6563361" cy="1179576"/>
          </a:xfrm>
        </p:spPr>
        <p:txBody>
          <a:bodyPr/>
          <a:lstStyle/>
          <a:p>
            <a:r>
              <a:rPr lang="en-US" dirty="0"/>
              <a:t>Losses values from schematic</a:t>
            </a:r>
          </a:p>
        </p:txBody>
      </p:sp>
      <p:pic>
        <p:nvPicPr>
          <p:cNvPr id="12" name="Picture 11">
            <a:extLst>
              <a:ext uri="{FF2B5EF4-FFF2-40B4-BE49-F238E27FC236}">
                <a16:creationId xmlns:a16="http://schemas.microsoft.com/office/drawing/2014/main" id="{2F3951EE-7960-465A-8A78-C9F11291D017}"/>
              </a:ext>
            </a:extLst>
          </p:cNvPr>
          <p:cNvPicPr>
            <a:picLocks noChangeAspect="1"/>
          </p:cNvPicPr>
          <p:nvPr/>
        </p:nvPicPr>
        <p:blipFill rotWithShape="1">
          <a:blip r:embed="rId2"/>
          <a:srcRect r="47417" b="38667"/>
          <a:stretch/>
        </p:blipFill>
        <p:spPr>
          <a:xfrm>
            <a:off x="2456928" y="1889760"/>
            <a:ext cx="7278143" cy="4775200"/>
          </a:xfrm>
          <a:prstGeom prst="rect">
            <a:avLst/>
          </a:prstGeom>
        </p:spPr>
      </p:pic>
    </p:spTree>
    <p:extLst>
      <p:ext uri="{BB962C8B-B14F-4D97-AF65-F5344CB8AC3E}">
        <p14:creationId xmlns:p14="http://schemas.microsoft.com/office/powerpoint/2010/main" val="2238908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A4F76F9-D094-4A81-88DB-B654110A6ABE}"/>
              </a:ext>
            </a:extLst>
          </p:cNvPr>
          <p:cNvSpPr txBox="1">
            <a:spLocks/>
          </p:cNvSpPr>
          <p:nvPr/>
        </p:nvSpPr>
        <p:spPr>
          <a:xfrm>
            <a:off x="477519" y="0"/>
            <a:ext cx="3619501" cy="1179576"/>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r>
              <a:rPr lang="en-US" dirty="0"/>
              <a:t>Via and layers</a:t>
            </a:r>
          </a:p>
        </p:txBody>
      </p:sp>
      <p:pic>
        <p:nvPicPr>
          <p:cNvPr id="3" name="Picture 2">
            <a:extLst>
              <a:ext uri="{FF2B5EF4-FFF2-40B4-BE49-F238E27FC236}">
                <a16:creationId xmlns:a16="http://schemas.microsoft.com/office/drawing/2014/main" id="{5BD382E9-D741-39FC-0FE8-6D1217A405A4}"/>
              </a:ext>
            </a:extLst>
          </p:cNvPr>
          <p:cNvPicPr>
            <a:picLocks noChangeAspect="1"/>
          </p:cNvPicPr>
          <p:nvPr/>
        </p:nvPicPr>
        <p:blipFill rotWithShape="1">
          <a:blip r:embed="rId2"/>
          <a:srcRect b="27249"/>
          <a:stretch/>
        </p:blipFill>
        <p:spPr>
          <a:xfrm>
            <a:off x="0" y="1868750"/>
            <a:ext cx="12192000" cy="4989250"/>
          </a:xfrm>
          <a:prstGeom prst="rect">
            <a:avLst/>
          </a:prstGeom>
        </p:spPr>
      </p:pic>
    </p:spTree>
    <p:extLst>
      <p:ext uri="{BB962C8B-B14F-4D97-AF65-F5344CB8AC3E}">
        <p14:creationId xmlns:p14="http://schemas.microsoft.com/office/powerpoint/2010/main" val="3615180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BCC19B3-AF47-44E3-9814-7B692A5AB8DB}"/>
              </a:ext>
            </a:extLst>
          </p:cNvPr>
          <p:cNvSpPr txBox="1">
            <a:spLocks/>
          </p:cNvSpPr>
          <p:nvPr/>
        </p:nvSpPr>
        <p:spPr>
          <a:xfrm>
            <a:off x="477519" y="-589788"/>
            <a:ext cx="3619501" cy="1179576"/>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r>
              <a:rPr lang="en-US" dirty="0" err="1"/>
              <a:t>Pcb</a:t>
            </a:r>
            <a:r>
              <a:rPr lang="en-US" dirty="0"/>
              <a:t> design</a:t>
            </a:r>
          </a:p>
        </p:txBody>
      </p:sp>
      <p:pic>
        <p:nvPicPr>
          <p:cNvPr id="13" name="Picture 12">
            <a:extLst>
              <a:ext uri="{FF2B5EF4-FFF2-40B4-BE49-F238E27FC236}">
                <a16:creationId xmlns:a16="http://schemas.microsoft.com/office/drawing/2014/main" id="{66EFC220-F20E-4692-AE4F-312FEC05D90B}"/>
              </a:ext>
            </a:extLst>
          </p:cNvPr>
          <p:cNvPicPr>
            <a:picLocks noChangeAspect="1"/>
          </p:cNvPicPr>
          <p:nvPr/>
        </p:nvPicPr>
        <p:blipFill rotWithShape="1">
          <a:blip r:embed="rId2"/>
          <a:srcRect t="2814" b="25186"/>
          <a:stretch/>
        </p:blipFill>
        <p:spPr>
          <a:xfrm>
            <a:off x="0" y="1920240"/>
            <a:ext cx="12192000" cy="4937760"/>
          </a:xfrm>
          <a:prstGeom prst="rect">
            <a:avLst/>
          </a:prstGeom>
        </p:spPr>
      </p:pic>
      <p:sp>
        <p:nvSpPr>
          <p:cNvPr id="3" name="TextBox 2">
            <a:extLst>
              <a:ext uri="{FF2B5EF4-FFF2-40B4-BE49-F238E27FC236}">
                <a16:creationId xmlns:a16="http://schemas.microsoft.com/office/drawing/2014/main" id="{41A22FBA-EA26-4F04-B8D8-4448BC44FB46}"/>
              </a:ext>
            </a:extLst>
          </p:cNvPr>
          <p:cNvSpPr txBox="1"/>
          <p:nvPr/>
        </p:nvSpPr>
        <p:spPr>
          <a:xfrm>
            <a:off x="594804" y="665825"/>
            <a:ext cx="7812349" cy="646331"/>
          </a:xfrm>
          <a:prstGeom prst="rect">
            <a:avLst/>
          </a:prstGeom>
          <a:noFill/>
        </p:spPr>
        <p:txBody>
          <a:bodyPr wrap="square" rtlCol="0">
            <a:spAutoFit/>
          </a:bodyPr>
          <a:lstStyle/>
          <a:p>
            <a:r>
              <a:rPr lang="en-US" dirty="0"/>
              <a:t>I am still learning ads and layout so this isn’t the final results</a:t>
            </a:r>
          </a:p>
          <a:p>
            <a:r>
              <a:rPr lang="en-US" dirty="0"/>
              <a:t>My GP not in analog </a:t>
            </a:r>
          </a:p>
        </p:txBody>
      </p:sp>
    </p:spTree>
    <p:extLst>
      <p:ext uri="{BB962C8B-B14F-4D97-AF65-F5344CB8AC3E}">
        <p14:creationId xmlns:p14="http://schemas.microsoft.com/office/powerpoint/2010/main" val="202901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BD6D498-EDB5-4064-A78A-80EDA93AE3D4}"/>
              </a:ext>
            </a:extLst>
          </p:cNvPr>
          <p:cNvSpPr txBox="1">
            <a:spLocks/>
          </p:cNvSpPr>
          <p:nvPr/>
        </p:nvSpPr>
        <p:spPr>
          <a:xfrm>
            <a:off x="365759" y="-407416"/>
            <a:ext cx="7132321" cy="1179576"/>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r>
              <a:rPr lang="en-US" dirty="0"/>
              <a:t>Loss values From </a:t>
            </a:r>
            <a:r>
              <a:rPr lang="en-US" dirty="0" err="1"/>
              <a:t>pcb</a:t>
            </a:r>
            <a:r>
              <a:rPr lang="en-US" dirty="0"/>
              <a:t> </a:t>
            </a:r>
          </a:p>
        </p:txBody>
      </p:sp>
      <p:pic>
        <p:nvPicPr>
          <p:cNvPr id="13" name="Picture 12">
            <a:extLst>
              <a:ext uri="{FF2B5EF4-FFF2-40B4-BE49-F238E27FC236}">
                <a16:creationId xmlns:a16="http://schemas.microsoft.com/office/drawing/2014/main" id="{C0E56809-FFB2-4C60-A237-0AD7E2EDDCF1}"/>
              </a:ext>
            </a:extLst>
          </p:cNvPr>
          <p:cNvPicPr>
            <a:picLocks noChangeAspect="1"/>
          </p:cNvPicPr>
          <p:nvPr/>
        </p:nvPicPr>
        <p:blipFill rotWithShape="1">
          <a:blip r:embed="rId2"/>
          <a:srcRect b="8149"/>
          <a:stretch/>
        </p:blipFill>
        <p:spPr>
          <a:xfrm>
            <a:off x="0" y="772160"/>
            <a:ext cx="12192000" cy="6085840"/>
          </a:xfrm>
          <a:prstGeom prst="rect">
            <a:avLst/>
          </a:prstGeom>
        </p:spPr>
      </p:pic>
    </p:spTree>
    <p:extLst>
      <p:ext uri="{BB962C8B-B14F-4D97-AF65-F5344CB8AC3E}">
        <p14:creationId xmlns:p14="http://schemas.microsoft.com/office/powerpoint/2010/main" val="3760579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E9451-890D-472D-972D-082061497F54}"/>
              </a:ext>
            </a:extLst>
          </p:cNvPr>
          <p:cNvSpPr>
            <a:spLocks noGrp="1"/>
          </p:cNvSpPr>
          <p:nvPr>
            <p:ph type="title"/>
          </p:nvPr>
        </p:nvSpPr>
        <p:spPr>
          <a:xfrm>
            <a:off x="406399" y="0"/>
            <a:ext cx="3619501" cy="1179576"/>
          </a:xfrm>
        </p:spPr>
        <p:txBody>
          <a:bodyPr/>
          <a:lstStyle/>
          <a:p>
            <a:r>
              <a:rPr lang="en-US" dirty="0"/>
              <a:t>3- </a:t>
            </a:r>
            <a:r>
              <a:rPr lang="en-US" dirty="0" err="1"/>
              <a:t>cpw</a:t>
            </a:r>
            <a:endParaRPr lang="en-US" dirty="0"/>
          </a:p>
        </p:txBody>
      </p:sp>
      <p:sp>
        <p:nvSpPr>
          <p:cNvPr id="11" name="TextBox 10">
            <a:extLst>
              <a:ext uri="{FF2B5EF4-FFF2-40B4-BE49-F238E27FC236}">
                <a16:creationId xmlns:a16="http://schemas.microsoft.com/office/drawing/2014/main" id="{432B7274-5041-45A3-8B48-619779C9629C}"/>
              </a:ext>
            </a:extLst>
          </p:cNvPr>
          <p:cNvSpPr txBox="1"/>
          <p:nvPr/>
        </p:nvSpPr>
        <p:spPr>
          <a:xfrm>
            <a:off x="548640" y="1605280"/>
            <a:ext cx="5110480" cy="2031325"/>
          </a:xfrm>
          <a:prstGeom prst="rect">
            <a:avLst/>
          </a:prstGeom>
          <a:noFill/>
        </p:spPr>
        <p:txBody>
          <a:bodyPr wrap="square" rtlCol="0">
            <a:spAutoFit/>
          </a:bodyPr>
          <a:lstStyle/>
          <a:p>
            <a:r>
              <a:rPr lang="en-US" dirty="0"/>
              <a:t>Line calc to get the values of W and L</a:t>
            </a:r>
          </a:p>
          <a:p>
            <a:endParaRPr lang="en-US" dirty="0"/>
          </a:p>
          <a:p>
            <a:endParaRPr lang="en-US" dirty="0"/>
          </a:p>
          <a:p>
            <a:endParaRPr lang="en-US" dirty="0"/>
          </a:p>
          <a:p>
            <a:endParaRPr lang="en-US" dirty="0"/>
          </a:p>
          <a:p>
            <a:r>
              <a:rPr lang="en-US" dirty="0"/>
              <a:t>W = 14.416417 mil</a:t>
            </a:r>
          </a:p>
          <a:p>
            <a:r>
              <a:rPr lang="en-US" dirty="0"/>
              <a:t>L = 91.307087 mil</a:t>
            </a:r>
          </a:p>
        </p:txBody>
      </p:sp>
      <p:pic>
        <p:nvPicPr>
          <p:cNvPr id="13" name="Picture 12">
            <a:extLst>
              <a:ext uri="{FF2B5EF4-FFF2-40B4-BE49-F238E27FC236}">
                <a16:creationId xmlns:a16="http://schemas.microsoft.com/office/drawing/2014/main" id="{88B6ECF0-D1FB-4132-8301-F4A6BF8E74B7}"/>
              </a:ext>
            </a:extLst>
          </p:cNvPr>
          <p:cNvPicPr>
            <a:picLocks noChangeAspect="1"/>
          </p:cNvPicPr>
          <p:nvPr/>
        </p:nvPicPr>
        <p:blipFill rotWithShape="1">
          <a:blip r:embed="rId2"/>
          <a:srcRect l="4500" t="12000" r="51084" b="38518"/>
          <a:stretch/>
        </p:blipFill>
        <p:spPr>
          <a:xfrm>
            <a:off x="4663440" y="2140291"/>
            <a:ext cx="7528560" cy="4717709"/>
          </a:xfrm>
          <a:prstGeom prst="rect">
            <a:avLst/>
          </a:prstGeom>
        </p:spPr>
      </p:pic>
    </p:spTree>
    <p:extLst>
      <p:ext uri="{BB962C8B-B14F-4D97-AF65-F5344CB8AC3E}">
        <p14:creationId xmlns:p14="http://schemas.microsoft.com/office/powerpoint/2010/main" val="4015788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028B658-44B3-4AA6-845B-9E349AEE339B}"/>
              </a:ext>
            </a:extLst>
          </p:cNvPr>
          <p:cNvSpPr txBox="1">
            <a:spLocks/>
          </p:cNvSpPr>
          <p:nvPr/>
        </p:nvSpPr>
        <p:spPr>
          <a:xfrm>
            <a:off x="568959" y="-13716"/>
            <a:ext cx="5049521" cy="1179576"/>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r>
              <a:rPr lang="en-US"/>
              <a:t>Schematic design</a:t>
            </a:r>
            <a:endParaRPr lang="en-US" dirty="0"/>
          </a:p>
        </p:txBody>
      </p:sp>
      <p:pic>
        <p:nvPicPr>
          <p:cNvPr id="15" name="Picture 14">
            <a:extLst>
              <a:ext uri="{FF2B5EF4-FFF2-40B4-BE49-F238E27FC236}">
                <a16:creationId xmlns:a16="http://schemas.microsoft.com/office/drawing/2014/main" id="{1569B492-71C2-45B2-8149-FA2709FA4F82}"/>
              </a:ext>
            </a:extLst>
          </p:cNvPr>
          <p:cNvPicPr>
            <a:picLocks noChangeAspect="1"/>
          </p:cNvPicPr>
          <p:nvPr/>
        </p:nvPicPr>
        <p:blipFill rotWithShape="1">
          <a:blip r:embed="rId2"/>
          <a:srcRect b="13481"/>
          <a:stretch/>
        </p:blipFill>
        <p:spPr>
          <a:xfrm>
            <a:off x="0" y="1165860"/>
            <a:ext cx="12192000" cy="5692140"/>
          </a:xfrm>
          <a:prstGeom prst="rect">
            <a:avLst/>
          </a:prstGeom>
        </p:spPr>
      </p:pic>
    </p:spTree>
    <p:extLst>
      <p:ext uri="{BB962C8B-B14F-4D97-AF65-F5344CB8AC3E}">
        <p14:creationId xmlns:p14="http://schemas.microsoft.com/office/powerpoint/2010/main" val="414732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43DB43-BCB7-435D-958D-80C5EFCFB54F}"/>
              </a:ext>
            </a:extLst>
          </p:cNvPr>
          <p:cNvSpPr txBox="1">
            <a:spLocks/>
          </p:cNvSpPr>
          <p:nvPr/>
        </p:nvSpPr>
        <p:spPr>
          <a:xfrm>
            <a:off x="332231" y="-13716"/>
            <a:ext cx="6563361" cy="1179576"/>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r>
              <a:rPr lang="en-US"/>
              <a:t>Losses values from schematic</a:t>
            </a:r>
            <a:endParaRPr lang="en-US" dirty="0"/>
          </a:p>
        </p:txBody>
      </p:sp>
      <p:pic>
        <p:nvPicPr>
          <p:cNvPr id="13" name="Picture 12">
            <a:extLst>
              <a:ext uri="{FF2B5EF4-FFF2-40B4-BE49-F238E27FC236}">
                <a16:creationId xmlns:a16="http://schemas.microsoft.com/office/drawing/2014/main" id="{3A014A3C-D29A-4692-8AFA-5EE38D6BC045}"/>
              </a:ext>
            </a:extLst>
          </p:cNvPr>
          <p:cNvPicPr>
            <a:picLocks noChangeAspect="1"/>
          </p:cNvPicPr>
          <p:nvPr/>
        </p:nvPicPr>
        <p:blipFill rotWithShape="1">
          <a:blip r:embed="rId2"/>
          <a:srcRect r="32917" b="20741"/>
          <a:stretch/>
        </p:blipFill>
        <p:spPr>
          <a:xfrm>
            <a:off x="2006600" y="1422400"/>
            <a:ext cx="8178800" cy="5435600"/>
          </a:xfrm>
          <a:prstGeom prst="rect">
            <a:avLst/>
          </a:prstGeom>
        </p:spPr>
      </p:pic>
    </p:spTree>
    <p:extLst>
      <p:ext uri="{BB962C8B-B14F-4D97-AF65-F5344CB8AC3E}">
        <p14:creationId xmlns:p14="http://schemas.microsoft.com/office/powerpoint/2010/main" val="507198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DE65818-1777-44FF-98D2-9571560B5B0B}"/>
              </a:ext>
            </a:extLst>
          </p:cNvPr>
          <p:cNvSpPr txBox="1">
            <a:spLocks/>
          </p:cNvSpPr>
          <p:nvPr/>
        </p:nvSpPr>
        <p:spPr>
          <a:xfrm>
            <a:off x="477519" y="0"/>
            <a:ext cx="3619501" cy="1179576"/>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r>
              <a:rPr lang="en-US" dirty="0"/>
              <a:t>Via and layers</a:t>
            </a:r>
          </a:p>
        </p:txBody>
      </p:sp>
      <p:pic>
        <p:nvPicPr>
          <p:cNvPr id="13" name="Picture 12">
            <a:extLst>
              <a:ext uri="{FF2B5EF4-FFF2-40B4-BE49-F238E27FC236}">
                <a16:creationId xmlns:a16="http://schemas.microsoft.com/office/drawing/2014/main" id="{97000170-4712-4C60-809D-E081BB72C5AE}"/>
              </a:ext>
            </a:extLst>
          </p:cNvPr>
          <p:cNvPicPr>
            <a:picLocks noChangeAspect="1"/>
          </p:cNvPicPr>
          <p:nvPr/>
        </p:nvPicPr>
        <p:blipFill rotWithShape="1">
          <a:blip r:embed="rId2"/>
          <a:srcRect b="49753"/>
          <a:stretch/>
        </p:blipFill>
        <p:spPr>
          <a:xfrm>
            <a:off x="0" y="1676400"/>
            <a:ext cx="12192000" cy="3445933"/>
          </a:xfrm>
          <a:prstGeom prst="rect">
            <a:avLst/>
          </a:prstGeom>
        </p:spPr>
      </p:pic>
    </p:spTree>
    <p:extLst>
      <p:ext uri="{BB962C8B-B14F-4D97-AF65-F5344CB8AC3E}">
        <p14:creationId xmlns:p14="http://schemas.microsoft.com/office/powerpoint/2010/main" val="3776777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2CDDDA-AD87-485E-9F0C-1232CA971841}"/>
              </a:ext>
            </a:extLst>
          </p:cNvPr>
          <p:cNvSpPr txBox="1">
            <a:spLocks/>
          </p:cNvSpPr>
          <p:nvPr/>
        </p:nvSpPr>
        <p:spPr>
          <a:xfrm>
            <a:off x="477519" y="0"/>
            <a:ext cx="3619501" cy="1179576"/>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r>
              <a:rPr lang="en-US" dirty="0"/>
              <a:t>layout design</a:t>
            </a:r>
          </a:p>
        </p:txBody>
      </p:sp>
      <p:pic>
        <p:nvPicPr>
          <p:cNvPr id="13" name="Picture 12">
            <a:extLst>
              <a:ext uri="{FF2B5EF4-FFF2-40B4-BE49-F238E27FC236}">
                <a16:creationId xmlns:a16="http://schemas.microsoft.com/office/drawing/2014/main" id="{D405C81D-6D5D-4E1B-8357-90AD6FE874C5}"/>
              </a:ext>
            </a:extLst>
          </p:cNvPr>
          <p:cNvPicPr>
            <a:picLocks noChangeAspect="1"/>
          </p:cNvPicPr>
          <p:nvPr/>
        </p:nvPicPr>
        <p:blipFill rotWithShape="1">
          <a:blip r:embed="rId2"/>
          <a:srcRect b="17481"/>
          <a:stretch/>
        </p:blipFill>
        <p:spPr>
          <a:xfrm>
            <a:off x="0" y="1179576"/>
            <a:ext cx="12192000" cy="5659120"/>
          </a:xfrm>
          <a:prstGeom prst="rect">
            <a:avLst/>
          </a:prstGeom>
        </p:spPr>
      </p:pic>
    </p:spTree>
    <p:extLst>
      <p:ext uri="{BB962C8B-B14F-4D97-AF65-F5344CB8AC3E}">
        <p14:creationId xmlns:p14="http://schemas.microsoft.com/office/powerpoint/2010/main" val="297952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4BE2F1D-C7CD-4BCA-8A16-765D122800C0}"/>
              </a:ext>
            </a:extLst>
          </p:cNvPr>
          <p:cNvSpPr txBox="1"/>
          <p:nvPr/>
        </p:nvSpPr>
        <p:spPr>
          <a:xfrm>
            <a:off x="457198" y="492287"/>
            <a:ext cx="11470641" cy="646331"/>
          </a:xfrm>
          <a:prstGeom prst="rect">
            <a:avLst/>
          </a:prstGeom>
          <a:noFill/>
        </p:spPr>
        <p:txBody>
          <a:bodyPr wrap="square" rtlCol="0">
            <a:spAutoFit/>
          </a:bodyPr>
          <a:lstStyle/>
          <a:p>
            <a:r>
              <a:rPr lang="en-US" sz="3600" b="1" dirty="0">
                <a:latin typeface="+mj-lt"/>
              </a:rPr>
              <a:t>Assignment 1 comparison of different TL types on PCB</a:t>
            </a:r>
          </a:p>
        </p:txBody>
      </p:sp>
      <p:sp>
        <p:nvSpPr>
          <p:cNvPr id="12" name="TextBox 11">
            <a:extLst>
              <a:ext uri="{FF2B5EF4-FFF2-40B4-BE49-F238E27FC236}">
                <a16:creationId xmlns:a16="http://schemas.microsoft.com/office/drawing/2014/main" id="{E6CC0D19-5A19-42A5-BD49-B5A1CFFA6271}"/>
              </a:ext>
            </a:extLst>
          </p:cNvPr>
          <p:cNvSpPr txBox="1"/>
          <p:nvPr/>
        </p:nvSpPr>
        <p:spPr>
          <a:xfrm>
            <a:off x="599439" y="1432560"/>
            <a:ext cx="7275053" cy="1384995"/>
          </a:xfrm>
          <a:prstGeom prst="rect">
            <a:avLst/>
          </a:prstGeom>
          <a:noFill/>
        </p:spPr>
        <p:txBody>
          <a:bodyPr wrap="square" rtlCol="0">
            <a:spAutoFit/>
          </a:bodyPr>
          <a:lstStyle/>
          <a:p>
            <a:r>
              <a:rPr lang="en-US" sz="2800" dirty="0"/>
              <a:t>1- Microstrip Line</a:t>
            </a:r>
          </a:p>
          <a:p>
            <a:r>
              <a:rPr lang="en-US" sz="2800" dirty="0"/>
              <a:t>2- Strip Line</a:t>
            </a:r>
          </a:p>
          <a:p>
            <a:r>
              <a:rPr lang="en-US" sz="2800" dirty="0"/>
              <a:t>3- CPW (coplanar waveguide)</a:t>
            </a:r>
          </a:p>
        </p:txBody>
      </p:sp>
      <p:pic>
        <p:nvPicPr>
          <p:cNvPr id="14" name="Picture 13">
            <a:extLst>
              <a:ext uri="{FF2B5EF4-FFF2-40B4-BE49-F238E27FC236}">
                <a16:creationId xmlns:a16="http://schemas.microsoft.com/office/drawing/2014/main" id="{AC7C4BEF-7D0F-45D4-A59E-C14B999B51FB}"/>
              </a:ext>
            </a:extLst>
          </p:cNvPr>
          <p:cNvPicPr>
            <a:picLocks noChangeAspect="1"/>
          </p:cNvPicPr>
          <p:nvPr/>
        </p:nvPicPr>
        <p:blipFill>
          <a:blip r:embed="rId3"/>
          <a:stretch>
            <a:fillRect/>
          </a:stretch>
        </p:blipFill>
        <p:spPr>
          <a:xfrm>
            <a:off x="0" y="3291811"/>
            <a:ext cx="12192000" cy="3580645"/>
          </a:xfrm>
          <a:prstGeom prst="rect">
            <a:avLst/>
          </a:prstGeom>
        </p:spPr>
      </p:pic>
    </p:spTree>
    <p:extLst>
      <p:ext uri="{BB962C8B-B14F-4D97-AF65-F5344CB8AC3E}">
        <p14:creationId xmlns:p14="http://schemas.microsoft.com/office/powerpoint/2010/main" val="389851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65E9C38-3539-4A92-A4CA-395FA3E12D4E}"/>
              </a:ext>
            </a:extLst>
          </p:cNvPr>
          <p:cNvSpPr txBox="1">
            <a:spLocks/>
          </p:cNvSpPr>
          <p:nvPr/>
        </p:nvSpPr>
        <p:spPr>
          <a:xfrm>
            <a:off x="306493" y="0"/>
            <a:ext cx="7132321" cy="1179576"/>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r>
              <a:rPr lang="en-US" dirty="0"/>
              <a:t>Loss values From layout </a:t>
            </a:r>
          </a:p>
        </p:txBody>
      </p:sp>
      <p:pic>
        <p:nvPicPr>
          <p:cNvPr id="13" name="Picture 12">
            <a:extLst>
              <a:ext uri="{FF2B5EF4-FFF2-40B4-BE49-F238E27FC236}">
                <a16:creationId xmlns:a16="http://schemas.microsoft.com/office/drawing/2014/main" id="{E1B4AA2F-98B0-4B56-9659-7E6A8458B053}"/>
              </a:ext>
            </a:extLst>
          </p:cNvPr>
          <p:cNvPicPr>
            <a:picLocks noChangeAspect="1"/>
          </p:cNvPicPr>
          <p:nvPr/>
        </p:nvPicPr>
        <p:blipFill rotWithShape="1">
          <a:blip r:embed="rId2"/>
          <a:srcRect t="13333" b="9333"/>
          <a:stretch/>
        </p:blipFill>
        <p:spPr>
          <a:xfrm>
            <a:off x="0" y="1300480"/>
            <a:ext cx="12192000" cy="5303520"/>
          </a:xfrm>
          <a:prstGeom prst="rect">
            <a:avLst/>
          </a:prstGeom>
        </p:spPr>
      </p:pic>
    </p:spTree>
    <p:extLst>
      <p:ext uri="{BB962C8B-B14F-4D97-AF65-F5344CB8AC3E}">
        <p14:creationId xmlns:p14="http://schemas.microsoft.com/office/powerpoint/2010/main" val="746553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4BE2F1D-C7CD-4BCA-8A16-765D122800C0}"/>
              </a:ext>
            </a:extLst>
          </p:cNvPr>
          <p:cNvSpPr txBox="1"/>
          <p:nvPr/>
        </p:nvSpPr>
        <p:spPr>
          <a:xfrm>
            <a:off x="3595411" y="2828835"/>
            <a:ext cx="4312330" cy="1200329"/>
          </a:xfrm>
          <a:prstGeom prst="rect">
            <a:avLst/>
          </a:prstGeom>
          <a:noFill/>
        </p:spPr>
        <p:txBody>
          <a:bodyPr wrap="square" rtlCol="0">
            <a:spAutoFit/>
          </a:bodyPr>
          <a:lstStyle/>
          <a:p>
            <a:pPr algn="ctr"/>
            <a:r>
              <a:rPr lang="en-US" sz="3600" b="1" dirty="0">
                <a:latin typeface="+mj-lt"/>
              </a:rPr>
              <a:t>Assignment 2</a:t>
            </a:r>
          </a:p>
          <a:p>
            <a:pPr algn="ctr"/>
            <a:r>
              <a:rPr lang="en-US" sz="3600" b="1" dirty="0">
                <a:latin typeface="+mj-lt"/>
              </a:rPr>
              <a:t>Mat-Lab Code</a:t>
            </a:r>
          </a:p>
        </p:txBody>
      </p:sp>
    </p:spTree>
    <p:extLst>
      <p:ext uri="{BB962C8B-B14F-4D97-AF65-F5344CB8AC3E}">
        <p14:creationId xmlns:p14="http://schemas.microsoft.com/office/powerpoint/2010/main" val="2390454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2F697-42BA-4424-AA2F-0DDCC9BB374E}"/>
              </a:ext>
            </a:extLst>
          </p:cNvPr>
          <p:cNvSpPr>
            <a:spLocks noGrp="1"/>
          </p:cNvSpPr>
          <p:nvPr>
            <p:ph type="title"/>
          </p:nvPr>
        </p:nvSpPr>
        <p:spPr>
          <a:xfrm>
            <a:off x="457199" y="443484"/>
            <a:ext cx="10213760" cy="1179576"/>
          </a:xfrm>
        </p:spPr>
        <p:txBody>
          <a:bodyPr>
            <a:normAutofit fontScale="90000"/>
          </a:bodyPr>
          <a:lstStyle/>
          <a:p>
            <a:r>
              <a:rPr lang="en-US" dirty="0"/>
              <a:t>Assignment 2</a:t>
            </a:r>
            <a:br>
              <a:rPr lang="en-US" dirty="0"/>
            </a:br>
            <a:r>
              <a:rPr lang="en-US" dirty="0"/>
              <a:t>mat lab code to determine the charge distribution on a charged conducting strip</a:t>
            </a:r>
          </a:p>
        </p:txBody>
      </p:sp>
      <p:sp>
        <p:nvSpPr>
          <p:cNvPr id="11" name="TextBox 10">
            <a:extLst>
              <a:ext uri="{FF2B5EF4-FFF2-40B4-BE49-F238E27FC236}">
                <a16:creationId xmlns:a16="http://schemas.microsoft.com/office/drawing/2014/main" id="{471A5452-B8FD-4F61-8BAE-3ED9048C5C13}"/>
              </a:ext>
            </a:extLst>
          </p:cNvPr>
          <p:cNvSpPr txBox="1"/>
          <p:nvPr/>
        </p:nvSpPr>
        <p:spPr>
          <a:xfrm>
            <a:off x="710214" y="2290439"/>
            <a:ext cx="8788893" cy="923330"/>
          </a:xfrm>
          <a:prstGeom prst="rect">
            <a:avLst/>
          </a:prstGeom>
          <a:noFill/>
        </p:spPr>
        <p:txBody>
          <a:bodyPr wrap="square" rtlCol="0">
            <a:spAutoFit/>
          </a:bodyPr>
          <a:lstStyle/>
          <a:p>
            <a:r>
              <a:rPr lang="en-US" dirty="0"/>
              <a:t>Code is here for more info : for part 1: 1D </a:t>
            </a:r>
            <a:r>
              <a:rPr lang="en-US" dirty="0">
                <a:hlinkClick r:id="rId2"/>
              </a:rPr>
              <a:t>My code</a:t>
            </a:r>
            <a:r>
              <a:rPr lang="en-US" dirty="0"/>
              <a:t>  for part 2: 2D </a:t>
            </a:r>
          </a:p>
          <a:p>
            <a:endParaRPr lang="en-US" dirty="0"/>
          </a:p>
          <a:p>
            <a:r>
              <a:rPr lang="en-US" dirty="0"/>
              <a:t>I have a problem in plotting graph number 3 in the code it doesn’t work</a:t>
            </a:r>
          </a:p>
        </p:txBody>
      </p:sp>
      <p:sp>
        <p:nvSpPr>
          <p:cNvPr id="14" name="TextBox 13">
            <a:extLst>
              <a:ext uri="{FF2B5EF4-FFF2-40B4-BE49-F238E27FC236}">
                <a16:creationId xmlns:a16="http://schemas.microsoft.com/office/drawing/2014/main" id="{9E56E364-924C-4BD3-BA2E-B18624E2C9D7}"/>
              </a:ext>
            </a:extLst>
          </p:cNvPr>
          <p:cNvSpPr txBox="1"/>
          <p:nvPr/>
        </p:nvSpPr>
        <p:spPr>
          <a:xfrm>
            <a:off x="710213" y="3280983"/>
            <a:ext cx="8788893" cy="1200329"/>
          </a:xfrm>
          <a:prstGeom prst="rect">
            <a:avLst/>
          </a:prstGeom>
          <a:noFill/>
        </p:spPr>
        <p:txBody>
          <a:bodyPr wrap="square" rtlCol="0">
            <a:spAutoFit/>
          </a:bodyPr>
          <a:lstStyle/>
          <a:p>
            <a:r>
              <a:rPr lang="en-US" dirty="0"/>
              <a:t>My code only plot 4 figures 1+2+4+5 </a:t>
            </a:r>
          </a:p>
          <a:p>
            <a:endParaRPr lang="en-US" dirty="0"/>
          </a:p>
          <a:p>
            <a:r>
              <a:rPr lang="en-US" dirty="0"/>
              <a:t>I have to comment all the other plots to be able to plot it</a:t>
            </a:r>
          </a:p>
          <a:p>
            <a:endParaRPr lang="en-US" dirty="0"/>
          </a:p>
        </p:txBody>
      </p:sp>
      <p:pic>
        <p:nvPicPr>
          <p:cNvPr id="16" name="Picture 15">
            <a:extLst>
              <a:ext uri="{FF2B5EF4-FFF2-40B4-BE49-F238E27FC236}">
                <a16:creationId xmlns:a16="http://schemas.microsoft.com/office/drawing/2014/main" id="{B70C989C-74FF-4931-BAE0-814D22576C6B}"/>
              </a:ext>
            </a:extLst>
          </p:cNvPr>
          <p:cNvPicPr>
            <a:picLocks noChangeAspect="1"/>
          </p:cNvPicPr>
          <p:nvPr/>
        </p:nvPicPr>
        <p:blipFill>
          <a:blip r:embed="rId3"/>
          <a:stretch>
            <a:fillRect/>
          </a:stretch>
        </p:blipFill>
        <p:spPr>
          <a:xfrm>
            <a:off x="0" y="3881149"/>
            <a:ext cx="12192000" cy="2976852"/>
          </a:xfrm>
          <a:prstGeom prst="rect">
            <a:avLst/>
          </a:prstGeom>
        </p:spPr>
      </p:pic>
    </p:spTree>
    <p:extLst>
      <p:ext uri="{BB962C8B-B14F-4D97-AF65-F5344CB8AC3E}">
        <p14:creationId xmlns:p14="http://schemas.microsoft.com/office/powerpoint/2010/main" val="2178558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7D11-B89E-4611-845C-45AED4547ED3}"/>
              </a:ext>
            </a:extLst>
          </p:cNvPr>
          <p:cNvSpPr>
            <a:spLocks noGrp="1"/>
          </p:cNvSpPr>
          <p:nvPr>
            <p:ph type="title"/>
          </p:nvPr>
        </p:nvSpPr>
        <p:spPr>
          <a:xfrm>
            <a:off x="226710" y="101599"/>
            <a:ext cx="9632272" cy="999231"/>
          </a:xfrm>
        </p:spPr>
        <p:txBody>
          <a:bodyPr>
            <a:normAutofit/>
          </a:bodyPr>
          <a:lstStyle/>
          <a:p>
            <a:r>
              <a:rPr lang="en-US" dirty="0"/>
              <a:t>Charge distribution plot when N = 11 </a:t>
            </a:r>
          </a:p>
        </p:txBody>
      </p:sp>
      <p:pic>
        <p:nvPicPr>
          <p:cNvPr id="12" name="Picture 11">
            <a:extLst>
              <a:ext uri="{FF2B5EF4-FFF2-40B4-BE49-F238E27FC236}">
                <a16:creationId xmlns:a16="http://schemas.microsoft.com/office/drawing/2014/main" id="{A4FFEC36-ACE5-484B-96EA-43038544326C}"/>
              </a:ext>
            </a:extLst>
          </p:cNvPr>
          <p:cNvPicPr>
            <a:picLocks noChangeAspect="1"/>
          </p:cNvPicPr>
          <p:nvPr/>
        </p:nvPicPr>
        <p:blipFill rotWithShape="1">
          <a:blip r:embed="rId2"/>
          <a:srcRect b="6925"/>
          <a:stretch/>
        </p:blipFill>
        <p:spPr>
          <a:xfrm>
            <a:off x="664345" y="1100831"/>
            <a:ext cx="10919535" cy="5757169"/>
          </a:xfrm>
          <a:prstGeom prst="rect">
            <a:avLst/>
          </a:prstGeom>
        </p:spPr>
      </p:pic>
    </p:spTree>
    <p:extLst>
      <p:ext uri="{BB962C8B-B14F-4D97-AF65-F5344CB8AC3E}">
        <p14:creationId xmlns:p14="http://schemas.microsoft.com/office/powerpoint/2010/main" val="1505636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33A8-F5AA-44BD-BD25-91B67BE7D431}"/>
              </a:ext>
            </a:extLst>
          </p:cNvPr>
          <p:cNvSpPr>
            <a:spLocks noGrp="1"/>
          </p:cNvSpPr>
          <p:nvPr>
            <p:ph type="title"/>
          </p:nvPr>
        </p:nvSpPr>
        <p:spPr>
          <a:xfrm>
            <a:off x="403933" y="0"/>
            <a:ext cx="8997520" cy="1179576"/>
          </a:xfrm>
        </p:spPr>
        <p:txBody>
          <a:bodyPr>
            <a:normAutofit/>
          </a:bodyPr>
          <a:lstStyle/>
          <a:p>
            <a:r>
              <a:rPr lang="en-US" dirty="0"/>
              <a:t>Charge distribution plot when N = 22 </a:t>
            </a:r>
          </a:p>
        </p:txBody>
      </p:sp>
      <p:pic>
        <p:nvPicPr>
          <p:cNvPr id="12" name="Picture 11">
            <a:extLst>
              <a:ext uri="{FF2B5EF4-FFF2-40B4-BE49-F238E27FC236}">
                <a16:creationId xmlns:a16="http://schemas.microsoft.com/office/drawing/2014/main" id="{75B1E2C4-C55B-4322-A5BE-63B875A364A6}"/>
              </a:ext>
            </a:extLst>
          </p:cNvPr>
          <p:cNvPicPr>
            <a:picLocks noChangeAspect="1"/>
          </p:cNvPicPr>
          <p:nvPr/>
        </p:nvPicPr>
        <p:blipFill rotWithShape="1">
          <a:blip r:embed="rId2"/>
          <a:srcRect b="6666"/>
          <a:stretch/>
        </p:blipFill>
        <p:spPr>
          <a:xfrm>
            <a:off x="1024630" y="1533062"/>
            <a:ext cx="10142739" cy="5257205"/>
          </a:xfrm>
          <a:prstGeom prst="rect">
            <a:avLst/>
          </a:prstGeom>
        </p:spPr>
      </p:pic>
    </p:spTree>
    <p:extLst>
      <p:ext uri="{BB962C8B-B14F-4D97-AF65-F5344CB8AC3E}">
        <p14:creationId xmlns:p14="http://schemas.microsoft.com/office/powerpoint/2010/main" val="3670712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286DA-7C3E-4F3D-8971-76878C80324E}"/>
              </a:ext>
            </a:extLst>
          </p:cNvPr>
          <p:cNvSpPr>
            <a:spLocks noGrp="1"/>
          </p:cNvSpPr>
          <p:nvPr>
            <p:ph type="title"/>
          </p:nvPr>
        </p:nvSpPr>
        <p:spPr>
          <a:xfrm>
            <a:off x="412810" y="0"/>
            <a:ext cx="8722312" cy="1179576"/>
          </a:xfrm>
        </p:spPr>
        <p:txBody>
          <a:bodyPr/>
          <a:lstStyle/>
          <a:p>
            <a:r>
              <a:rPr lang="en-US" dirty="0"/>
              <a:t>Error from the potential when n = 11</a:t>
            </a:r>
          </a:p>
        </p:txBody>
      </p:sp>
      <p:pic>
        <p:nvPicPr>
          <p:cNvPr id="12" name="Picture 11">
            <a:extLst>
              <a:ext uri="{FF2B5EF4-FFF2-40B4-BE49-F238E27FC236}">
                <a16:creationId xmlns:a16="http://schemas.microsoft.com/office/drawing/2014/main" id="{B40A7FC3-0A61-400C-BF2E-9CE2DC189375}"/>
              </a:ext>
            </a:extLst>
          </p:cNvPr>
          <p:cNvPicPr>
            <a:picLocks noChangeAspect="1"/>
          </p:cNvPicPr>
          <p:nvPr/>
        </p:nvPicPr>
        <p:blipFill rotWithShape="1">
          <a:blip r:embed="rId2"/>
          <a:srcRect b="7443"/>
          <a:stretch/>
        </p:blipFill>
        <p:spPr>
          <a:xfrm>
            <a:off x="907002" y="1454893"/>
            <a:ext cx="10377996" cy="5403107"/>
          </a:xfrm>
          <a:prstGeom prst="rect">
            <a:avLst/>
          </a:prstGeom>
        </p:spPr>
      </p:pic>
    </p:spTree>
    <p:extLst>
      <p:ext uri="{BB962C8B-B14F-4D97-AF65-F5344CB8AC3E}">
        <p14:creationId xmlns:p14="http://schemas.microsoft.com/office/powerpoint/2010/main" val="3202399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684C2-4B33-4232-AEF1-9758DCBFE9AE}"/>
              </a:ext>
            </a:extLst>
          </p:cNvPr>
          <p:cNvSpPr>
            <a:spLocks noGrp="1"/>
          </p:cNvSpPr>
          <p:nvPr>
            <p:ph type="title"/>
          </p:nvPr>
        </p:nvSpPr>
        <p:spPr>
          <a:xfrm>
            <a:off x="359544" y="0"/>
            <a:ext cx="10444580" cy="1179576"/>
          </a:xfrm>
        </p:spPr>
        <p:txBody>
          <a:bodyPr/>
          <a:lstStyle/>
          <a:p>
            <a:r>
              <a:rPr lang="en-US" dirty="0"/>
              <a:t>Error from the potential when n = 22</a:t>
            </a:r>
          </a:p>
        </p:txBody>
      </p:sp>
      <p:pic>
        <p:nvPicPr>
          <p:cNvPr id="12" name="Picture 11">
            <a:extLst>
              <a:ext uri="{FF2B5EF4-FFF2-40B4-BE49-F238E27FC236}">
                <a16:creationId xmlns:a16="http://schemas.microsoft.com/office/drawing/2014/main" id="{DD8B2479-0815-488C-8080-908E1754BF38}"/>
              </a:ext>
            </a:extLst>
          </p:cNvPr>
          <p:cNvPicPr>
            <a:picLocks noChangeAspect="1"/>
          </p:cNvPicPr>
          <p:nvPr/>
        </p:nvPicPr>
        <p:blipFill rotWithShape="1">
          <a:blip r:embed="rId2"/>
          <a:srcRect b="7184"/>
          <a:stretch/>
        </p:blipFill>
        <p:spPr>
          <a:xfrm>
            <a:off x="907002" y="1439780"/>
            <a:ext cx="10377996" cy="5418220"/>
          </a:xfrm>
          <a:prstGeom prst="rect">
            <a:avLst/>
          </a:prstGeom>
        </p:spPr>
      </p:pic>
    </p:spTree>
    <p:extLst>
      <p:ext uri="{BB962C8B-B14F-4D97-AF65-F5344CB8AC3E}">
        <p14:creationId xmlns:p14="http://schemas.microsoft.com/office/powerpoint/2010/main" val="1205955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E001-133D-42F1-86FE-6D6824DC15A2}"/>
              </a:ext>
            </a:extLst>
          </p:cNvPr>
          <p:cNvSpPr>
            <a:spLocks noGrp="1"/>
          </p:cNvSpPr>
          <p:nvPr>
            <p:ph type="title"/>
          </p:nvPr>
        </p:nvSpPr>
        <p:spPr>
          <a:xfrm>
            <a:off x="359545" y="0"/>
            <a:ext cx="11438878" cy="1091953"/>
          </a:xfrm>
        </p:spPr>
        <p:txBody>
          <a:bodyPr>
            <a:normAutofit/>
          </a:bodyPr>
          <a:lstStyle/>
          <a:p>
            <a:r>
              <a:rPr lang="en-US" sz="2400" b="0" i="0" dirty="0">
                <a:solidFill>
                  <a:srgbClr val="000000"/>
                </a:solidFill>
                <a:effectLst/>
                <a:latin typeface="arial" panose="020B0604020202020204" pitchFamily="34" charset="0"/>
              </a:rPr>
              <a:t>2D electromagnetic scattering from an arbitrary-shaped conducting object under TM illumination</a:t>
            </a:r>
            <a:endParaRPr lang="en-US" sz="2400" dirty="0"/>
          </a:p>
        </p:txBody>
      </p:sp>
      <p:sp>
        <p:nvSpPr>
          <p:cNvPr id="3" name="Title 1">
            <a:extLst>
              <a:ext uri="{FF2B5EF4-FFF2-40B4-BE49-F238E27FC236}">
                <a16:creationId xmlns:a16="http://schemas.microsoft.com/office/drawing/2014/main" id="{09F04CCC-B700-4161-82FE-6264498348BB}"/>
              </a:ext>
            </a:extLst>
          </p:cNvPr>
          <p:cNvSpPr txBox="1">
            <a:spLocks/>
          </p:cNvSpPr>
          <p:nvPr/>
        </p:nvSpPr>
        <p:spPr>
          <a:xfrm>
            <a:off x="359545" y="1091953"/>
            <a:ext cx="11438878" cy="1091953"/>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endParaRPr lang="en-US" sz="2400" dirty="0">
              <a:cs typeface="Akhbar MT" pitchFamily="2" charset="-78"/>
            </a:endParaRPr>
          </a:p>
        </p:txBody>
      </p:sp>
      <p:sp>
        <p:nvSpPr>
          <p:cNvPr id="4" name="TextBox 3">
            <a:extLst>
              <a:ext uri="{FF2B5EF4-FFF2-40B4-BE49-F238E27FC236}">
                <a16:creationId xmlns:a16="http://schemas.microsoft.com/office/drawing/2014/main" id="{4833A799-6DDC-43DC-9084-4132C56EF6B1}"/>
              </a:ext>
            </a:extLst>
          </p:cNvPr>
          <p:cNvSpPr txBox="1"/>
          <p:nvPr/>
        </p:nvSpPr>
        <p:spPr>
          <a:xfrm>
            <a:off x="359545" y="1171852"/>
            <a:ext cx="9636711" cy="646331"/>
          </a:xfrm>
          <a:prstGeom prst="rect">
            <a:avLst/>
          </a:prstGeom>
          <a:noFill/>
        </p:spPr>
        <p:txBody>
          <a:bodyPr wrap="square" rtlCol="0">
            <a:spAutoFit/>
          </a:bodyPr>
          <a:lstStyle/>
          <a:p>
            <a:r>
              <a:rPr lang="en-US" dirty="0"/>
              <a:t>Half Wavelength PEC:</a:t>
            </a:r>
          </a:p>
          <a:p>
            <a:r>
              <a:rPr lang="en-US" dirty="0"/>
              <a:t>Magnitude</a:t>
            </a:r>
          </a:p>
        </p:txBody>
      </p:sp>
      <p:pic>
        <p:nvPicPr>
          <p:cNvPr id="6" name="Picture 5">
            <a:extLst>
              <a:ext uri="{FF2B5EF4-FFF2-40B4-BE49-F238E27FC236}">
                <a16:creationId xmlns:a16="http://schemas.microsoft.com/office/drawing/2014/main" id="{97654EC5-BE6D-493E-9169-2229FF39A9DE}"/>
              </a:ext>
            </a:extLst>
          </p:cNvPr>
          <p:cNvPicPr>
            <a:picLocks noChangeAspect="1"/>
          </p:cNvPicPr>
          <p:nvPr/>
        </p:nvPicPr>
        <p:blipFill rotWithShape="1">
          <a:blip r:embed="rId2"/>
          <a:srcRect b="5113"/>
          <a:stretch/>
        </p:blipFill>
        <p:spPr>
          <a:xfrm>
            <a:off x="2284520" y="1495017"/>
            <a:ext cx="9907480" cy="5353235"/>
          </a:xfrm>
          <a:prstGeom prst="rect">
            <a:avLst/>
          </a:prstGeom>
        </p:spPr>
      </p:pic>
    </p:spTree>
    <p:extLst>
      <p:ext uri="{BB962C8B-B14F-4D97-AF65-F5344CB8AC3E}">
        <p14:creationId xmlns:p14="http://schemas.microsoft.com/office/powerpoint/2010/main" val="3440248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E001-133D-42F1-86FE-6D6824DC15A2}"/>
              </a:ext>
            </a:extLst>
          </p:cNvPr>
          <p:cNvSpPr>
            <a:spLocks noGrp="1"/>
          </p:cNvSpPr>
          <p:nvPr>
            <p:ph type="title"/>
          </p:nvPr>
        </p:nvSpPr>
        <p:spPr>
          <a:xfrm>
            <a:off x="359545" y="0"/>
            <a:ext cx="11438878" cy="1091953"/>
          </a:xfrm>
        </p:spPr>
        <p:txBody>
          <a:bodyPr>
            <a:normAutofit/>
          </a:bodyPr>
          <a:lstStyle/>
          <a:p>
            <a:r>
              <a:rPr lang="en-US" sz="2400" b="0" i="0" dirty="0">
                <a:solidFill>
                  <a:srgbClr val="000000"/>
                </a:solidFill>
                <a:effectLst/>
                <a:latin typeface="arial" panose="020B0604020202020204" pitchFamily="34" charset="0"/>
              </a:rPr>
              <a:t>2D electromagnetic scattering from an arbitrary-shaped conducting object under TM illumination</a:t>
            </a:r>
            <a:endParaRPr lang="en-US" sz="2400" dirty="0"/>
          </a:p>
        </p:txBody>
      </p:sp>
      <p:sp>
        <p:nvSpPr>
          <p:cNvPr id="3" name="Title 1">
            <a:extLst>
              <a:ext uri="{FF2B5EF4-FFF2-40B4-BE49-F238E27FC236}">
                <a16:creationId xmlns:a16="http://schemas.microsoft.com/office/drawing/2014/main" id="{09F04CCC-B700-4161-82FE-6264498348BB}"/>
              </a:ext>
            </a:extLst>
          </p:cNvPr>
          <p:cNvSpPr txBox="1">
            <a:spLocks/>
          </p:cNvSpPr>
          <p:nvPr/>
        </p:nvSpPr>
        <p:spPr>
          <a:xfrm>
            <a:off x="359545" y="1091953"/>
            <a:ext cx="11438878" cy="1091953"/>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endParaRPr lang="en-US" sz="2400" dirty="0">
              <a:cs typeface="Akhbar MT" pitchFamily="2" charset="-78"/>
            </a:endParaRPr>
          </a:p>
        </p:txBody>
      </p:sp>
      <p:sp>
        <p:nvSpPr>
          <p:cNvPr id="4" name="TextBox 3">
            <a:extLst>
              <a:ext uri="{FF2B5EF4-FFF2-40B4-BE49-F238E27FC236}">
                <a16:creationId xmlns:a16="http://schemas.microsoft.com/office/drawing/2014/main" id="{4833A799-6DDC-43DC-9084-4132C56EF6B1}"/>
              </a:ext>
            </a:extLst>
          </p:cNvPr>
          <p:cNvSpPr txBox="1"/>
          <p:nvPr/>
        </p:nvSpPr>
        <p:spPr>
          <a:xfrm>
            <a:off x="359545" y="1171852"/>
            <a:ext cx="9636711" cy="646331"/>
          </a:xfrm>
          <a:prstGeom prst="rect">
            <a:avLst/>
          </a:prstGeom>
          <a:noFill/>
        </p:spPr>
        <p:txBody>
          <a:bodyPr wrap="square" rtlCol="0">
            <a:spAutoFit/>
          </a:bodyPr>
          <a:lstStyle/>
          <a:p>
            <a:r>
              <a:rPr lang="en-US" dirty="0"/>
              <a:t>Half Wavelength PEC:</a:t>
            </a:r>
          </a:p>
          <a:p>
            <a:r>
              <a:rPr lang="en-US" dirty="0"/>
              <a:t>Phase</a:t>
            </a:r>
          </a:p>
        </p:txBody>
      </p:sp>
      <p:pic>
        <p:nvPicPr>
          <p:cNvPr id="7" name="Picture 6">
            <a:extLst>
              <a:ext uri="{FF2B5EF4-FFF2-40B4-BE49-F238E27FC236}">
                <a16:creationId xmlns:a16="http://schemas.microsoft.com/office/drawing/2014/main" id="{CF24A7A3-A20C-4DC5-9F8D-1E5E3B545278}"/>
              </a:ext>
            </a:extLst>
          </p:cNvPr>
          <p:cNvPicPr>
            <a:picLocks noChangeAspect="1"/>
          </p:cNvPicPr>
          <p:nvPr/>
        </p:nvPicPr>
        <p:blipFill rotWithShape="1">
          <a:blip r:embed="rId2"/>
          <a:srcRect b="4984"/>
          <a:stretch/>
        </p:blipFill>
        <p:spPr>
          <a:xfrm>
            <a:off x="2134430" y="1482570"/>
            <a:ext cx="10057569" cy="5375429"/>
          </a:xfrm>
          <a:prstGeom prst="rect">
            <a:avLst/>
          </a:prstGeom>
        </p:spPr>
      </p:pic>
    </p:spTree>
    <p:extLst>
      <p:ext uri="{BB962C8B-B14F-4D97-AF65-F5344CB8AC3E}">
        <p14:creationId xmlns:p14="http://schemas.microsoft.com/office/powerpoint/2010/main" val="2072110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E001-133D-42F1-86FE-6D6824DC15A2}"/>
              </a:ext>
            </a:extLst>
          </p:cNvPr>
          <p:cNvSpPr>
            <a:spLocks noGrp="1"/>
          </p:cNvSpPr>
          <p:nvPr>
            <p:ph type="title"/>
          </p:nvPr>
        </p:nvSpPr>
        <p:spPr>
          <a:xfrm>
            <a:off x="359545" y="0"/>
            <a:ext cx="11438878" cy="1091953"/>
          </a:xfrm>
        </p:spPr>
        <p:txBody>
          <a:bodyPr>
            <a:normAutofit/>
          </a:bodyPr>
          <a:lstStyle/>
          <a:p>
            <a:r>
              <a:rPr lang="en-US" sz="2400" b="0" i="0" dirty="0">
                <a:solidFill>
                  <a:srgbClr val="000000"/>
                </a:solidFill>
                <a:effectLst/>
                <a:latin typeface="arial" panose="020B0604020202020204" pitchFamily="34" charset="0"/>
              </a:rPr>
              <a:t>2D electromagnetic scattering from an arbitrary-shaped conducting object under TM illumination</a:t>
            </a:r>
            <a:endParaRPr lang="en-US" sz="2400" dirty="0"/>
          </a:p>
        </p:txBody>
      </p:sp>
      <p:sp>
        <p:nvSpPr>
          <p:cNvPr id="3" name="Title 1">
            <a:extLst>
              <a:ext uri="{FF2B5EF4-FFF2-40B4-BE49-F238E27FC236}">
                <a16:creationId xmlns:a16="http://schemas.microsoft.com/office/drawing/2014/main" id="{09F04CCC-B700-4161-82FE-6264498348BB}"/>
              </a:ext>
            </a:extLst>
          </p:cNvPr>
          <p:cNvSpPr txBox="1">
            <a:spLocks/>
          </p:cNvSpPr>
          <p:nvPr/>
        </p:nvSpPr>
        <p:spPr>
          <a:xfrm>
            <a:off x="359545" y="1091953"/>
            <a:ext cx="11438878" cy="1091953"/>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endParaRPr lang="en-US" sz="2400" dirty="0">
              <a:cs typeface="Akhbar MT" pitchFamily="2" charset="-78"/>
            </a:endParaRPr>
          </a:p>
        </p:txBody>
      </p:sp>
      <p:sp>
        <p:nvSpPr>
          <p:cNvPr id="4" name="TextBox 3">
            <a:extLst>
              <a:ext uri="{FF2B5EF4-FFF2-40B4-BE49-F238E27FC236}">
                <a16:creationId xmlns:a16="http://schemas.microsoft.com/office/drawing/2014/main" id="{4833A799-6DDC-43DC-9084-4132C56EF6B1}"/>
              </a:ext>
            </a:extLst>
          </p:cNvPr>
          <p:cNvSpPr txBox="1"/>
          <p:nvPr/>
        </p:nvSpPr>
        <p:spPr>
          <a:xfrm>
            <a:off x="359545" y="1171852"/>
            <a:ext cx="9636711" cy="646331"/>
          </a:xfrm>
          <a:prstGeom prst="rect">
            <a:avLst/>
          </a:prstGeom>
          <a:noFill/>
        </p:spPr>
        <p:txBody>
          <a:bodyPr wrap="square" rtlCol="0">
            <a:spAutoFit/>
          </a:bodyPr>
          <a:lstStyle/>
          <a:p>
            <a:r>
              <a:rPr lang="en-US" dirty="0"/>
              <a:t>One Wavelength PEC:</a:t>
            </a:r>
          </a:p>
          <a:p>
            <a:r>
              <a:rPr lang="en-US" dirty="0"/>
              <a:t>Magnitude</a:t>
            </a:r>
          </a:p>
        </p:txBody>
      </p:sp>
      <p:pic>
        <p:nvPicPr>
          <p:cNvPr id="6" name="Picture 5">
            <a:extLst>
              <a:ext uri="{FF2B5EF4-FFF2-40B4-BE49-F238E27FC236}">
                <a16:creationId xmlns:a16="http://schemas.microsoft.com/office/drawing/2014/main" id="{77A1146B-0662-402E-8281-C42B441BD25B}"/>
              </a:ext>
            </a:extLst>
          </p:cNvPr>
          <p:cNvPicPr>
            <a:picLocks noChangeAspect="1"/>
          </p:cNvPicPr>
          <p:nvPr/>
        </p:nvPicPr>
        <p:blipFill rotWithShape="1">
          <a:blip r:embed="rId2"/>
          <a:srcRect b="4854"/>
          <a:stretch/>
        </p:blipFill>
        <p:spPr>
          <a:xfrm>
            <a:off x="2214466" y="1518082"/>
            <a:ext cx="9977534" cy="5339918"/>
          </a:xfrm>
          <a:prstGeom prst="rect">
            <a:avLst/>
          </a:prstGeom>
        </p:spPr>
      </p:pic>
    </p:spTree>
    <p:extLst>
      <p:ext uri="{BB962C8B-B14F-4D97-AF65-F5344CB8AC3E}">
        <p14:creationId xmlns:p14="http://schemas.microsoft.com/office/powerpoint/2010/main" val="3486083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659891" y="598424"/>
            <a:ext cx="3619501" cy="1179576"/>
          </a:xfrm>
        </p:spPr>
        <p:txBody>
          <a:bodyPr>
            <a:normAutofit/>
          </a:bodyPr>
          <a:lstStyle/>
          <a:p>
            <a:r>
              <a:rPr lang="en-US" b="1" dirty="0"/>
              <a:t>1-Microstrip line </a:t>
            </a:r>
            <a:br>
              <a:rPr lang="en-US" b="1" dirty="0"/>
            </a:br>
            <a:endParaRPr lang="en-US" b="1" dirty="0"/>
          </a:p>
        </p:txBody>
      </p:sp>
      <p:pic>
        <p:nvPicPr>
          <p:cNvPr id="31" name="Picture 30">
            <a:extLst>
              <a:ext uri="{FF2B5EF4-FFF2-40B4-BE49-F238E27FC236}">
                <a16:creationId xmlns:a16="http://schemas.microsoft.com/office/drawing/2014/main" id="{3ACD080F-D8A5-45A1-AB16-B2396506A556}"/>
              </a:ext>
            </a:extLst>
          </p:cNvPr>
          <p:cNvPicPr>
            <a:picLocks noChangeAspect="1"/>
          </p:cNvPicPr>
          <p:nvPr/>
        </p:nvPicPr>
        <p:blipFill rotWithShape="1">
          <a:blip r:embed="rId2"/>
          <a:srcRect l="29416" t="21926" r="18000" b="21333"/>
          <a:stretch/>
        </p:blipFill>
        <p:spPr>
          <a:xfrm>
            <a:off x="3373119" y="2499360"/>
            <a:ext cx="7813041" cy="4358640"/>
          </a:xfrm>
          <a:prstGeom prst="rect">
            <a:avLst/>
          </a:prstGeom>
        </p:spPr>
      </p:pic>
      <p:sp>
        <p:nvSpPr>
          <p:cNvPr id="33" name="TextBox 32">
            <a:extLst>
              <a:ext uri="{FF2B5EF4-FFF2-40B4-BE49-F238E27FC236}">
                <a16:creationId xmlns:a16="http://schemas.microsoft.com/office/drawing/2014/main" id="{9ACAFBE4-9EA6-42BD-BFDF-D43D30D3F28E}"/>
              </a:ext>
            </a:extLst>
          </p:cNvPr>
          <p:cNvSpPr txBox="1"/>
          <p:nvPr/>
        </p:nvSpPr>
        <p:spPr>
          <a:xfrm>
            <a:off x="659891" y="1971040"/>
            <a:ext cx="7163309" cy="400110"/>
          </a:xfrm>
          <a:prstGeom prst="rect">
            <a:avLst/>
          </a:prstGeom>
          <a:noFill/>
        </p:spPr>
        <p:txBody>
          <a:bodyPr wrap="square" rtlCol="0">
            <a:spAutoFit/>
          </a:bodyPr>
          <a:lstStyle/>
          <a:p>
            <a:r>
              <a:rPr lang="en-US" sz="2000" dirty="0"/>
              <a:t>Line calc to get the values of W and L</a:t>
            </a:r>
          </a:p>
        </p:txBody>
      </p:sp>
      <p:sp>
        <p:nvSpPr>
          <p:cNvPr id="34" name="TextBox 33">
            <a:extLst>
              <a:ext uri="{FF2B5EF4-FFF2-40B4-BE49-F238E27FC236}">
                <a16:creationId xmlns:a16="http://schemas.microsoft.com/office/drawing/2014/main" id="{1980FE6F-67AC-44BF-A265-864DC27BFE90}"/>
              </a:ext>
            </a:extLst>
          </p:cNvPr>
          <p:cNvSpPr txBox="1"/>
          <p:nvPr/>
        </p:nvSpPr>
        <p:spPr>
          <a:xfrm>
            <a:off x="659891" y="2804160"/>
            <a:ext cx="2713228" cy="646331"/>
          </a:xfrm>
          <a:prstGeom prst="rect">
            <a:avLst/>
          </a:prstGeom>
          <a:noFill/>
        </p:spPr>
        <p:txBody>
          <a:bodyPr wrap="square" rtlCol="0">
            <a:spAutoFit/>
          </a:bodyPr>
          <a:lstStyle/>
          <a:p>
            <a:r>
              <a:rPr lang="en-US" dirty="0"/>
              <a:t>W = 0.2563 mm</a:t>
            </a:r>
          </a:p>
          <a:p>
            <a:r>
              <a:rPr lang="en-US" dirty="0"/>
              <a:t>L = 12.4632 mm</a:t>
            </a:r>
          </a:p>
        </p:txBody>
      </p:sp>
    </p:spTree>
    <p:extLst>
      <p:ext uri="{BB962C8B-B14F-4D97-AF65-F5344CB8AC3E}">
        <p14:creationId xmlns:p14="http://schemas.microsoft.com/office/powerpoint/2010/main" val="2382148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E001-133D-42F1-86FE-6D6824DC15A2}"/>
              </a:ext>
            </a:extLst>
          </p:cNvPr>
          <p:cNvSpPr>
            <a:spLocks noGrp="1"/>
          </p:cNvSpPr>
          <p:nvPr>
            <p:ph type="title"/>
          </p:nvPr>
        </p:nvSpPr>
        <p:spPr>
          <a:xfrm>
            <a:off x="359545" y="0"/>
            <a:ext cx="11438878" cy="1091953"/>
          </a:xfrm>
        </p:spPr>
        <p:txBody>
          <a:bodyPr>
            <a:normAutofit/>
          </a:bodyPr>
          <a:lstStyle/>
          <a:p>
            <a:r>
              <a:rPr lang="en-US" sz="2400" b="0" i="0" dirty="0">
                <a:solidFill>
                  <a:srgbClr val="000000"/>
                </a:solidFill>
                <a:effectLst/>
                <a:latin typeface="arial" panose="020B0604020202020204" pitchFamily="34" charset="0"/>
              </a:rPr>
              <a:t>2D electromagnetic scattering from an arbitrary-shaped conducting object under TM illumination</a:t>
            </a:r>
            <a:endParaRPr lang="en-US" sz="2400" dirty="0"/>
          </a:p>
        </p:txBody>
      </p:sp>
      <p:sp>
        <p:nvSpPr>
          <p:cNvPr id="3" name="Title 1">
            <a:extLst>
              <a:ext uri="{FF2B5EF4-FFF2-40B4-BE49-F238E27FC236}">
                <a16:creationId xmlns:a16="http://schemas.microsoft.com/office/drawing/2014/main" id="{09F04CCC-B700-4161-82FE-6264498348BB}"/>
              </a:ext>
            </a:extLst>
          </p:cNvPr>
          <p:cNvSpPr txBox="1">
            <a:spLocks/>
          </p:cNvSpPr>
          <p:nvPr/>
        </p:nvSpPr>
        <p:spPr>
          <a:xfrm>
            <a:off x="359545" y="1091953"/>
            <a:ext cx="11438878" cy="1091953"/>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endParaRPr lang="en-US" sz="2400" dirty="0">
              <a:cs typeface="Akhbar MT" pitchFamily="2" charset="-78"/>
            </a:endParaRPr>
          </a:p>
        </p:txBody>
      </p:sp>
      <p:sp>
        <p:nvSpPr>
          <p:cNvPr id="4" name="TextBox 3">
            <a:extLst>
              <a:ext uri="{FF2B5EF4-FFF2-40B4-BE49-F238E27FC236}">
                <a16:creationId xmlns:a16="http://schemas.microsoft.com/office/drawing/2014/main" id="{4833A799-6DDC-43DC-9084-4132C56EF6B1}"/>
              </a:ext>
            </a:extLst>
          </p:cNvPr>
          <p:cNvSpPr txBox="1"/>
          <p:nvPr/>
        </p:nvSpPr>
        <p:spPr>
          <a:xfrm>
            <a:off x="359545" y="1171852"/>
            <a:ext cx="9636711" cy="646331"/>
          </a:xfrm>
          <a:prstGeom prst="rect">
            <a:avLst/>
          </a:prstGeom>
          <a:noFill/>
        </p:spPr>
        <p:txBody>
          <a:bodyPr wrap="square" rtlCol="0">
            <a:spAutoFit/>
          </a:bodyPr>
          <a:lstStyle/>
          <a:p>
            <a:r>
              <a:rPr lang="en-US" dirty="0"/>
              <a:t>One Wavelength PEC:</a:t>
            </a:r>
          </a:p>
          <a:p>
            <a:r>
              <a:rPr lang="en-US" dirty="0"/>
              <a:t>Phase</a:t>
            </a:r>
          </a:p>
        </p:txBody>
      </p:sp>
      <p:pic>
        <p:nvPicPr>
          <p:cNvPr id="7" name="Picture 6">
            <a:extLst>
              <a:ext uri="{FF2B5EF4-FFF2-40B4-BE49-F238E27FC236}">
                <a16:creationId xmlns:a16="http://schemas.microsoft.com/office/drawing/2014/main" id="{387BF38C-B763-4A58-944A-F83685BADB7C}"/>
              </a:ext>
            </a:extLst>
          </p:cNvPr>
          <p:cNvPicPr>
            <a:picLocks noChangeAspect="1"/>
          </p:cNvPicPr>
          <p:nvPr/>
        </p:nvPicPr>
        <p:blipFill rotWithShape="1">
          <a:blip r:embed="rId2"/>
          <a:srcRect b="4984"/>
          <a:stretch/>
        </p:blipFill>
        <p:spPr>
          <a:xfrm>
            <a:off x="2101210" y="1464816"/>
            <a:ext cx="10090789" cy="5393184"/>
          </a:xfrm>
          <a:prstGeom prst="rect">
            <a:avLst/>
          </a:prstGeom>
        </p:spPr>
      </p:pic>
    </p:spTree>
    <p:extLst>
      <p:ext uri="{BB962C8B-B14F-4D97-AF65-F5344CB8AC3E}">
        <p14:creationId xmlns:p14="http://schemas.microsoft.com/office/powerpoint/2010/main" val="2837628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E001-133D-42F1-86FE-6D6824DC15A2}"/>
              </a:ext>
            </a:extLst>
          </p:cNvPr>
          <p:cNvSpPr>
            <a:spLocks noGrp="1"/>
          </p:cNvSpPr>
          <p:nvPr>
            <p:ph type="title"/>
          </p:nvPr>
        </p:nvSpPr>
        <p:spPr>
          <a:xfrm>
            <a:off x="359545" y="0"/>
            <a:ext cx="11438878" cy="1091953"/>
          </a:xfrm>
        </p:spPr>
        <p:txBody>
          <a:bodyPr>
            <a:normAutofit/>
          </a:bodyPr>
          <a:lstStyle/>
          <a:p>
            <a:r>
              <a:rPr lang="en-US" sz="2400" b="0" i="0" dirty="0">
                <a:solidFill>
                  <a:srgbClr val="000000"/>
                </a:solidFill>
                <a:effectLst/>
                <a:latin typeface="arial" panose="020B0604020202020204" pitchFamily="34" charset="0"/>
              </a:rPr>
              <a:t>2D electromagnetic scattering from an arbitrary-shaped conducting object under TM illumination</a:t>
            </a:r>
            <a:endParaRPr lang="en-US" sz="2400" dirty="0"/>
          </a:p>
        </p:txBody>
      </p:sp>
      <p:sp>
        <p:nvSpPr>
          <p:cNvPr id="3" name="Title 1">
            <a:extLst>
              <a:ext uri="{FF2B5EF4-FFF2-40B4-BE49-F238E27FC236}">
                <a16:creationId xmlns:a16="http://schemas.microsoft.com/office/drawing/2014/main" id="{09F04CCC-B700-4161-82FE-6264498348BB}"/>
              </a:ext>
            </a:extLst>
          </p:cNvPr>
          <p:cNvSpPr txBox="1">
            <a:spLocks/>
          </p:cNvSpPr>
          <p:nvPr/>
        </p:nvSpPr>
        <p:spPr>
          <a:xfrm>
            <a:off x="359545" y="1091953"/>
            <a:ext cx="11438878" cy="1091953"/>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endParaRPr lang="en-US" sz="2400" dirty="0">
              <a:cs typeface="Akhbar MT" pitchFamily="2" charset="-78"/>
            </a:endParaRPr>
          </a:p>
        </p:txBody>
      </p:sp>
      <p:sp>
        <p:nvSpPr>
          <p:cNvPr id="4" name="TextBox 3">
            <a:extLst>
              <a:ext uri="{FF2B5EF4-FFF2-40B4-BE49-F238E27FC236}">
                <a16:creationId xmlns:a16="http://schemas.microsoft.com/office/drawing/2014/main" id="{4833A799-6DDC-43DC-9084-4132C56EF6B1}"/>
              </a:ext>
            </a:extLst>
          </p:cNvPr>
          <p:cNvSpPr txBox="1"/>
          <p:nvPr/>
        </p:nvSpPr>
        <p:spPr>
          <a:xfrm>
            <a:off x="359545" y="1171852"/>
            <a:ext cx="9636711" cy="646331"/>
          </a:xfrm>
          <a:prstGeom prst="rect">
            <a:avLst/>
          </a:prstGeom>
          <a:noFill/>
        </p:spPr>
        <p:txBody>
          <a:bodyPr wrap="square" rtlCol="0">
            <a:spAutoFit/>
          </a:bodyPr>
          <a:lstStyle/>
          <a:p>
            <a:r>
              <a:rPr lang="en-US" dirty="0"/>
              <a:t>Two Wavelength PEC:</a:t>
            </a:r>
          </a:p>
          <a:p>
            <a:r>
              <a:rPr lang="en-US" dirty="0"/>
              <a:t>Magnitude</a:t>
            </a:r>
          </a:p>
        </p:txBody>
      </p:sp>
      <p:pic>
        <p:nvPicPr>
          <p:cNvPr id="6" name="Picture 5">
            <a:extLst>
              <a:ext uri="{FF2B5EF4-FFF2-40B4-BE49-F238E27FC236}">
                <a16:creationId xmlns:a16="http://schemas.microsoft.com/office/drawing/2014/main" id="{9458F854-7764-41C1-8510-C20905DCB411}"/>
              </a:ext>
            </a:extLst>
          </p:cNvPr>
          <p:cNvPicPr>
            <a:picLocks noChangeAspect="1"/>
          </p:cNvPicPr>
          <p:nvPr/>
        </p:nvPicPr>
        <p:blipFill rotWithShape="1">
          <a:blip r:embed="rId2"/>
          <a:srcRect b="5113"/>
          <a:stretch/>
        </p:blipFill>
        <p:spPr>
          <a:xfrm>
            <a:off x="2087444" y="1464816"/>
            <a:ext cx="10104556" cy="5393184"/>
          </a:xfrm>
          <a:prstGeom prst="rect">
            <a:avLst/>
          </a:prstGeom>
        </p:spPr>
      </p:pic>
    </p:spTree>
    <p:extLst>
      <p:ext uri="{BB962C8B-B14F-4D97-AF65-F5344CB8AC3E}">
        <p14:creationId xmlns:p14="http://schemas.microsoft.com/office/powerpoint/2010/main" val="826420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E001-133D-42F1-86FE-6D6824DC15A2}"/>
              </a:ext>
            </a:extLst>
          </p:cNvPr>
          <p:cNvSpPr>
            <a:spLocks noGrp="1"/>
          </p:cNvSpPr>
          <p:nvPr>
            <p:ph type="title"/>
          </p:nvPr>
        </p:nvSpPr>
        <p:spPr>
          <a:xfrm>
            <a:off x="359545" y="0"/>
            <a:ext cx="11438878" cy="1091953"/>
          </a:xfrm>
        </p:spPr>
        <p:txBody>
          <a:bodyPr>
            <a:normAutofit/>
          </a:bodyPr>
          <a:lstStyle/>
          <a:p>
            <a:r>
              <a:rPr lang="en-US" sz="2400" b="0" i="0" dirty="0">
                <a:solidFill>
                  <a:srgbClr val="000000"/>
                </a:solidFill>
                <a:effectLst/>
                <a:latin typeface="arial" panose="020B0604020202020204" pitchFamily="34" charset="0"/>
              </a:rPr>
              <a:t>2D electromagnetic scattering from an arbitrary-shaped conducting object under TM illumination</a:t>
            </a:r>
            <a:endParaRPr lang="en-US" sz="2400" dirty="0"/>
          </a:p>
        </p:txBody>
      </p:sp>
      <p:sp>
        <p:nvSpPr>
          <p:cNvPr id="3" name="Title 1">
            <a:extLst>
              <a:ext uri="{FF2B5EF4-FFF2-40B4-BE49-F238E27FC236}">
                <a16:creationId xmlns:a16="http://schemas.microsoft.com/office/drawing/2014/main" id="{09F04CCC-B700-4161-82FE-6264498348BB}"/>
              </a:ext>
            </a:extLst>
          </p:cNvPr>
          <p:cNvSpPr txBox="1">
            <a:spLocks/>
          </p:cNvSpPr>
          <p:nvPr/>
        </p:nvSpPr>
        <p:spPr>
          <a:xfrm>
            <a:off x="359545" y="1091953"/>
            <a:ext cx="11438878" cy="1091953"/>
          </a:xfrm>
          <a:prstGeom prst="rect">
            <a:avLst/>
          </a:prstGeom>
        </p:spPr>
        <p:txBody>
          <a:bodyPr vert="horz" lIns="91440" tIns="45720" rIns="91440" bIns="45720" rtlCol="0" anchor="b" anchorCtr="0">
            <a:normAutofit/>
          </a:bodyPr>
          <a:lstStyle>
            <a:lvl1pPr algn="l" defTabSz="914400" rtl="0" eaLnBrk="1" latinLnBrk="0" hangingPunct="1">
              <a:lnSpc>
                <a:spcPts val="4000"/>
              </a:lnSpc>
              <a:spcBef>
                <a:spcPct val="0"/>
              </a:spcBef>
              <a:buNone/>
              <a:defRPr sz="3200" kern="1200" cap="all" baseline="0">
                <a:solidFill>
                  <a:schemeClr val="tx1"/>
                </a:solidFill>
                <a:latin typeface="+mj-lt"/>
                <a:ea typeface="+mj-ea"/>
                <a:cs typeface="+mj-cs"/>
              </a:defRPr>
            </a:lvl1pPr>
          </a:lstStyle>
          <a:p>
            <a:endParaRPr lang="en-US" sz="2400" dirty="0">
              <a:cs typeface="Akhbar MT" pitchFamily="2" charset="-78"/>
            </a:endParaRPr>
          </a:p>
        </p:txBody>
      </p:sp>
      <p:sp>
        <p:nvSpPr>
          <p:cNvPr id="4" name="TextBox 3">
            <a:extLst>
              <a:ext uri="{FF2B5EF4-FFF2-40B4-BE49-F238E27FC236}">
                <a16:creationId xmlns:a16="http://schemas.microsoft.com/office/drawing/2014/main" id="{4833A799-6DDC-43DC-9084-4132C56EF6B1}"/>
              </a:ext>
            </a:extLst>
          </p:cNvPr>
          <p:cNvSpPr txBox="1"/>
          <p:nvPr/>
        </p:nvSpPr>
        <p:spPr>
          <a:xfrm>
            <a:off x="359545" y="1171852"/>
            <a:ext cx="9636711" cy="646331"/>
          </a:xfrm>
          <a:prstGeom prst="rect">
            <a:avLst/>
          </a:prstGeom>
          <a:noFill/>
        </p:spPr>
        <p:txBody>
          <a:bodyPr wrap="square" rtlCol="0">
            <a:spAutoFit/>
          </a:bodyPr>
          <a:lstStyle/>
          <a:p>
            <a:r>
              <a:rPr lang="en-US" dirty="0"/>
              <a:t>Two Wavelength PEC:</a:t>
            </a:r>
          </a:p>
          <a:p>
            <a:r>
              <a:rPr lang="en-US" dirty="0"/>
              <a:t>Phase</a:t>
            </a:r>
          </a:p>
        </p:txBody>
      </p:sp>
      <p:pic>
        <p:nvPicPr>
          <p:cNvPr id="7" name="Picture 6">
            <a:extLst>
              <a:ext uri="{FF2B5EF4-FFF2-40B4-BE49-F238E27FC236}">
                <a16:creationId xmlns:a16="http://schemas.microsoft.com/office/drawing/2014/main" id="{41CDD7E5-FF53-498B-964F-46250375ADEE}"/>
              </a:ext>
            </a:extLst>
          </p:cNvPr>
          <p:cNvPicPr>
            <a:picLocks noChangeAspect="1"/>
          </p:cNvPicPr>
          <p:nvPr/>
        </p:nvPicPr>
        <p:blipFill rotWithShape="1">
          <a:blip r:embed="rId2"/>
          <a:srcRect b="4725"/>
          <a:stretch/>
        </p:blipFill>
        <p:spPr>
          <a:xfrm>
            <a:off x="2195744" y="1500783"/>
            <a:ext cx="9996256" cy="5357217"/>
          </a:xfrm>
          <a:prstGeom prst="rect">
            <a:avLst/>
          </a:prstGeom>
        </p:spPr>
      </p:pic>
    </p:spTree>
    <p:extLst>
      <p:ext uri="{BB962C8B-B14F-4D97-AF65-F5344CB8AC3E}">
        <p14:creationId xmlns:p14="http://schemas.microsoft.com/office/powerpoint/2010/main" val="395868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4BE2F1D-C7CD-4BCA-8A16-765D122800C0}"/>
              </a:ext>
            </a:extLst>
          </p:cNvPr>
          <p:cNvSpPr txBox="1"/>
          <p:nvPr/>
        </p:nvSpPr>
        <p:spPr>
          <a:xfrm>
            <a:off x="2396971" y="2828835"/>
            <a:ext cx="6709210" cy="1200329"/>
          </a:xfrm>
          <a:prstGeom prst="rect">
            <a:avLst/>
          </a:prstGeom>
          <a:noFill/>
        </p:spPr>
        <p:txBody>
          <a:bodyPr wrap="square" rtlCol="0">
            <a:spAutoFit/>
          </a:bodyPr>
          <a:lstStyle/>
          <a:p>
            <a:pPr algn="ctr"/>
            <a:r>
              <a:rPr lang="en-US" sz="3600" b="1" dirty="0">
                <a:latin typeface="+mj-lt"/>
              </a:rPr>
              <a:t>Assignment 3a</a:t>
            </a:r>
          </a:p>
          <a:p>
            <a:pPr algn="ctr"/>
            <a:r>
              <a:rPr lang="en-US" sz="3600" b="1" dirty="0">
                <a:latin typeface="+mj-lt"/>
              </a:rPr>
              <a:t>Microwave passive components</a:t>
            </a:r>
          </a:p>
        </p:txBody>
      </p:sp>
    </p:spTree>
    <p:extLst>
      <p:ext uri="{BB962C8B-B14F-4D97-AF65-F5344CB8AC3E}">
        <p14:creationId xmlns:p14="http://schemas.microsoft.com/office/powerpoint/2010/main" val="3408656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D63E-A430-405F-9DF3-B40C29EC09F4}"/>
              </a:ext>
            </a:extLst>
          </p:cNvPr>
          <p:cNvSpPr>
            <a:spLocks noGrp="1"/>
          </p:cNvSpPr>
          <p:nvPr>
            <p:ph type="title"/>
          </p:nvPr>
        </p:nvSpPr>
        <p:spPr>
          <a:xfrm>
            <a:off x="421688" y="0"/>
            <a:ext cx="11696331" cy="1179576"/>
          </a:xfrm>
        </p:spPr>
        <p:txBody>
          <a:bodyPr>
            <a:normAutofit/>
          </a:bodyPr>
          <a:lstStyle/>
          <a:p>
            <a:r>
              <a:rPr lang="en-US" sz="2400" i="0" dirty="0">
                <a:solidFill>
                  <a:srgbClr val="000000"/>
                </a:solidFill>
                <a:effectLst/>
                <a:latin typeface="arial" panose="020B0604020202020204" pitchFamily="34" charset="0"/>
              </a:rPr>
              <a:t>Wilkinson power splitter/combiner implementation</a:t>
            </a:r>
            <a:endParaRPr lang="en-US" sz="2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D05D79-6DE4-46D2-8ED7-6248E0FD3423}"/>
                  </a:ext>
                </a:extLst>
              </p:cNvPr>
              <p:cNvSpPr txBox="1"/>
              <p:nvPr/>
            </p:nvSpPr>
            <p:spPr>
              <a:xfrm>
                <a:off x="488272" y="1269506"/>
                <a:ext cx="10537794" cy="5359481"/>
              </a:xfrm>
              <a:prstGeom prst="rect">
                <a:avLst/>
              </a:prstGeom>
              <a:noFill/>
            </p:spPr>
            <p:txBody>
              <a:bodyPr wrap="square" rtlCol="0">
                <a:spAutoFit/>
              </a:bodyPr>
              <a:lstStyle/>
              <a:p>
                <a:r>
                  <a:rPr lang="en-US" b="1" dirty="0"/>
                  <a:t>Part 1: LC Model for quarter wave section</a:t>
                </a:r>
              </a:p>
              <a:p>
                <a:endParaRPr lang="en-US" dirty="0"/>
              </a:p>
              <a:p>
                <a:r>
                  <a:rPr lang="en-US" dirty="0"/>
                  <a:t>Pi section </a:t>
                </a:r>
              </a:p>
              <a:p>
                <a:endParaRPr lang="en-US" dirty="0"/>
              </a:p>
              <a:p>
                <a:pPr/>
                <a14:m>
                  <m:oMathPara xmlns:m="http://schemas.openxmlformats.org/officeDocument/2006/math">
                    <m:oMathParaPr>
                      <m:jc m:val="left"/>
                    </m:oMathParaPr>
                    <m:oMath xmlns:m="http://schemas.openxmlformats.org/officeDocument/2006/math">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𝐴</m:t>
                                </m:r>
                              </m:e>
                              <m:e>
                                <m:r>
                                  <a:rPr lang="en-US" b="0" i="1" smtClean="0">
                                    <a:latin typeface="Cambria Math" panose="02040503050406030204" pitchFamily="18" charset="0"/>
                                  </a:rPr>
                                  <m:t>𝐵</m:t>
                                </m:r>
                              </m:e>
                            </m:mr>
                            <m:mr>
                              <m:e>
                                <m:r>
                                  <a:rPr lang="en-US" b="0" i="1" smtClean="0">
                                    <a:latin typeface="Cambria Math" panose="02040503050406030204" pitchFamily="18" charset="0"/>
                                  </a:rPr>
                                  <m:t>𝐶</m:t>
                                </m:r>
                              </m:e>
                              <m:e>
                                <m:r>
                                  <a:rPr lang="en-US" b="0" i="1" smtClean="0">
                                    <a:latin typeface="Cambria Math" panose="02040503050406030204" pitchFamily="18" charset="0"/>
                                  </a:rPr>
                                  <m:t>𝐷</m:t>
                                </m:r>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m:rPr>
                                    <m:brk m:alnAt="7"/>
                                  </m:rPr>
                                  <a:rPr lang="en-US" b="0" i="1" smtClean="0">
                                    <a:latin typeface="Cambria Math" panose="02040503050406030204" pitchFamily="18" charset="0"/>
                                  </a:rPr>
                                  <m:t>+</m:t>
                                </m:r>
                                <m:r>
                                  <a:rPr lang="en-US" b="0" i="1" smtClean="0">
                                    <a:latin typeface="Cambria Math" panose="02040503050406030204" pitchFamily="18" charset="0"/>
                                  </a:rPr>
                                  <m:t>𝑌𝑐</m:t>
                                </m:r>
                                <m:r>
                                  <m:rPr>
                                    <m:brk m:alnAt="7"/>
                                  </m:rPr>
                                  <a:rPr lang="en-US" b="0" i="1" smtClean="0">
                                    <a:latin typeface="Cambria Math" panose="02040503050406030204" pitchFamily="18" charset="0"/>
                                  </a:rPr>
                                  <m:t>2</m:t>
                                </m:r>
                                <m:r>
                                  <m:rPr>
                                    <m:brk m:alnAt="7"/>
                                  </m:rPr>
                                  <a:rPr lang="en-US" b="0" i="1"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𝑍𝑙</m:t>
                                </m:r>
                                <m:r>
                                  <m:rPr>
                                    <m:brk m:alnAt="7"/>
                                  </m:rPr>
                                  <a:rPr lang="en-US" b="0" i="1" smtClean="0">
                                    <a:latin typeface="Cambria Math" panose="02040503050406030204" pitchFamily="18" charset="0"/>
                                  </a:rPr>
                                  <m:t>1</m:t>
                                </m:r>
                              </m:e>
                              <m:e>
                                <m:r>
                                  <a:rPr lang="en-US" b="0" i="1" smtClean="0">
                                    <a:latin typeface="Cambria Math" panose="02040503050406030204" pitchFamily="18" charset="0"/>
                                  </a:rPr>
                                  <m:t>𝑍𝑙</m:t>
                                </m:r>
                                <m:r>
                                  <a:rPr lang="en-US" b="0" i="1" smtClean="0">
                                    <a:latin typeface="Cambria Math" panose="02040503050406030204" pitchFamily="18" charset="0"/>
                                  </a:rPr>
                                  <m:t>1</m:t>
                                </m:r>
                              </m:e>
                            </m:mr>
                            <m:mr>
                              <m:e>
                                <m:r>
                                  <a:rPr lang="en-US" b="0" i="1" smtClean="0">
                                    <a:latin typeface="Cambria Math" panose="02040503050406030204" pitchFamily="18" charset="0"/>
                                  </a:rPr>
                                  <m:t>𝑌𝑐</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𝑌𝑐</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𝑌𝑐</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𝑌𝑐</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𝑍𝑙</m:t>
                                </m:r>
                                <m:r>
                                  <a:rPr lang="en-US" b="0" i="1" smtClean="0">
                                    <a:latin typeface="Cambria Math" panose="02040503050406030204" pitchFamily="18" charset="0"/>
                                  </a:rPr>
                                  <m:t>1</m:t>
                                </m:r>
                              </m:e>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𝑌𝑐</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𝑍𝑙</m:t>
                                </m:r>
                                <m:r>
                                  <a:rPr lang="en-US" b="0" i="1" smtClean="0">
                                    <a:latin typeface="Cambria Math" panose="02040503050406030204" pitchFamily="18" charset="0"/>
                                  </a:rPr>
                                  <m:t>1</m:t>
                                </m:r>
                              </m:e>
                            </m:mr>
                          </m:m>
                        </m:e>
                      </m:d>
                    </m:oMath>
                  </m:oMathPara>
                </a14:m>
                <a:endParaRPr lang="en-US" b="0" dirty="0"/>
              </a:p>
              <a:p>
                <a:endParaRPr lang="en-US" dirty="0"/>
              </a:p>
              <a:p>
                <a:endParaRPr lang="en-US" dirty="0"/>
              </a:p>
              <a:p>
                <a:r>
                  <a:rPr lang="en-US" dirty="0"/>
                  <a:t>By equating both matrices we obtain the corresponding </a:t>
                </a:r>
                <a:r>
                  <a:rPr lang="en-US" dirty="0" err="1"/>
                  <a:t>Xl</a:t>
                </a:r>
                <a:r>
                  <a:rPr lang="en-US" dirty="0"/>
                  <a:t>, </a:t>
                </a:r>
                <a:r>
                  <a:rPr lang="en-US" dirty="0" err="1"/>
                  <a:t>Xc</a:t>
                </a:r>
                <a:r>
                  <a:rPr lang="en-US" dirty="0"/>
                  <a:t> and </a:t>
                </a:r>
              </a:p>
              <a:p>
                <a:r>
                  <a:rPr lang="en-US" dirty="0"/>
                  <a:t>The values of the inductor and capacitor</a:t>
                </a:r>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𝑋𝑙</m:t>
                      </m:r>
                      <m:r>
                        <a:rPr lang="en-US" b="0" i="1" smtClean="0">
                          <a:latin typeface="Cambria Math" panose="02040503050406030204" pitchFamily="18" charset="0"/>
                        </a:rPr>
                        <m:t>=</m:t>
                      </m:r>
                      <m:r>
                        <a:rPr lang="en-US" b="0" i="1" smtClean="0">
                          <a:latin typeface="Cambria Math" panose="02040503050406030204" pitchFamily="18" charset="0"/>
                        </a:rPr>
                        <m:t>𝑋𝑐</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0</m:t>
                      </m:r>
                    </m:oMath>
                  </m:oMathPara>
                </a14:m>
                <a:endParaRPr lang="en-US" b="0" dirty="0"/>
              </a:p>
              <a:p>
                <a:endParaRPr lang="en-US" dirty="0"/>
              </a:p>
              <a:p>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0</m:t>
                        </m:r>
                      </m:den>
                    </m:f>
                    <m:r>
                      <a:rPr lang="en-US" b="0" i="1" smtClean="0">
                        <a:latin typeface="Cambria Math" panose="02040503050406030204" pitchFamily="18" charset="0"/>
                      </a:rPr>
                      <m:t> , </m:t>
                    </m:r>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𝑍</m:t>
                        </m:r>
                        <m:r>
                          <a:rPr lang="en-US" b="0" i="1" smtClean="0">
                            <a:latin typeface="Cambria Math" panose="02040503050406030204" pitchFamily="18" charset="0"/>
                          </a:rPr>
                          <m:t>0</m:t>
                        </m:r>
                      </m:num>
                      <m:den>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en>
                    </m:f>
                  </m:oMath>
                </a14:m>
                <a:r>
                  <a:rPr lang="en-US" dirty="0"/>
                  <a:t> &gt;&gt;&gt; </a:t>
                </a: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9</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50</m:t>
                          </m:r>
                          <m:r>
                            <a:rPr lang="en-US" b="0" i="1" smtClean="0">
                              <a:latin typeface="Cambria Math" panose="02040503050406030204" pitchFamily="18" charset="0"/>
                              <a:ea typeface="Cambria Math" panose="02040503050406030204" pitchFamily="18" charset="0"/>
                            </a:rPr>
                            <m:t> </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1061032954</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𝑝𝐹</m:t>
                      </m:r>
                      <m:r>
                        <a:rPr lang="en-US" i="1">
                          <a:latin typeface="Cambria Math" panose="02040503050406030204" pitchFamily="18" charset="0"/>
                        </a:rPr>
                        <m:t> </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50</m:t>
                          </m:r>
                        </m:num>
                        <m:den>
                          <m: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9</m:t>
                              </m:r>
                            </m:sup>
                          </m:sSup>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265</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2582385</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𝑝𝐻</m:t>
                      </m:r>
                    </m:oMath>
                  </m:oMathPara>
                </a14:m>
                <a:endParaRPr lang="en-US" dirty="0"/>
              </a:p>
              <a:p>
                <a:endParaRPr lang="en-US" dirty="0"/>
              </a:p>
            </p:txBody>
          </p:sp>
        </mc:Choice>
        <mc:Fallback xmlns="">
          <p:sp>
            <p:nvSpPr>
              <p:cNvPr id="13" name="TextBox 12">
                <a:extLst>
                  <a:ext uri="{FF2B5EF4-FFF2-40B4-BE49-F238E27FC236}">
                    <a16:creationId xmlns:a16="http://schemas.microsoft.com/office/drawing/2014/main" id="{E1D05D79-6DE4-46D2-8ED7-6248E0FD3423}"/>
                  </a:ext>
                </a:extLst>
              </p:cNvPr>
              <p:cNvSpPr txBox="1">
                <a:spLocks noRot="1" noChangeAspect="1" noMove="1" noResize="1" noEditPoints="1" noAdjustHandles="1" noChangeArrowheads="1" noChangeShapeType="1" noTextEdit="1"/>
              </p:cNvSpPr>
              <p:nvPr/>
            </p:nvSpPr>
            <p:spPr>
              <a:xfrm>
                <a:off x="488272" y="1269506"/>
                <a:ext cx="10537794" cy="5359481"/>
              </a:xfrm>
              <a:prstGeom prst="rect">
                <a:avLst/>
              </a:prstGeom>
              <a:blipFill>
                <a:blip r:embed="rId2"/>
                <a:stretch>
                  <a:fillRect l="-463" t="-455"/>
                </a:stretch>
              </a:blipFill>
            </p:spPr>
            <p:txBody>
              <a:bodyPr/>
              <a:lstStyle/>
              <a:p>
                <a:r>
                  <a:rPr lang="en-US">
                    <a:noFill/>
                  </a:rPr>
                  <a:t> </a:t>
                </a:r>
              </a:p>
            </p:txBody>
          </p:sp>
        </mc:Fallback>
      </mc:AlternateContent>
      <p:pic>
        <p:nvPicPr>
          <p:cNvPr id="1026" name="Picture 2" descr="V1=V2Cos βl+jI2 Z0Sin βl   I1=(1/ Z0) jV2Sin βl+I2 Cos βl">
            <a:extLst>
              <a:ext uri="{FF2B5EF4-FFF2-40B4-BE49-F238E27FC236}">
                <a16:creationId xmlns:a16="http://schemas.microsoft.com/office/drawing/2014/main" id="{5E3FA4C0-9568-4B36-A8E0-5797CC44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222" y="1769364"/>
            <a:ext cx="450532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554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466C-36D3-4AD4-AA08-D423343B7F2C}"/>
              </a:ext>
            </a:extLst>
          </p:cNvPr>
          <p:cNvSpPr>
            <a:spLocks noGrp="1"/>
          </p:cNvSpPr>
          <p:nvPr>
            <p:ph type="title"/>
          </p:nvPr>
        </p:nvSpPr>
        <p:spPr>
          <a:xfrm>
            <a:off x="403933" y="21573"/>
            <a:ext cx="8802211" cy="1179576"/>
          </a:xfrm>
        </p:spPr>
        <p:txBody>
          <a:bodyPr/>
          <a:lstStyle/>
          <a:p>
            <a:r>
              <a:rPr lang="en-US" dirty="0"/>
              <a:t>LC vs TL schematic design</a:t>
            </a:r>
          </a:p>
        </p:txBody>
      </p:sp>
      <p:pic>
        <p:nvPicPr>
          <p:cNvPr id="12" name="Picture 11">
            <a:extLst>
              <a:ext uri="{FF2B5EF4-FFF2-40B4-BE49-F238E27FC236}">
                <a16:creationId xmlns:a16="http://schemas.microsoft.com/office/drawing/2014/main" id="{E29D48DF-77E6-44C0-9546-7C3A3EFD1B45}"/>
              </a:ext>
            </a:extLst>
          </p:cNvPr>
          <p:cNvPicPr>
            <a:picLocks noChangeAspect="1"/>
          </p:cNvPicPr>
          <p:nvPr/>
        </p:nvPicPr>
        <p:blipFill>
          <a:blip r:embed="rId2"/>
          <a:stretch>
            <a:fillRect/>
          </a:stretch>
        </p:blipFill>
        <p:spPr>
          <a:xfrm>
            <a:off x="0" y="2166297"/>
            <a:ext cx="6005745" cy="3235765"/>
          </a:xfrm>
          <a:prstGeom prst="rect">
            <a:avLst/>
          </a:prstGeom>
        </p:spPr>
      </p:pic>
      <p:pic>
        <p:nvPicPr>
          <p:cNvPr id="14" name="Picture 13">
            <a:extLst>
              <a:ext uri="{FF2B5EF4-FFF2-40B4-BE49-F238E27FC236}">
                <a16:creationId xmlns:a16="http://schemas.microsoft.com/office/drawing/2014/main" id="{37564C0F-F772-410A-9BB2-3D8D69F77530}"/>
              </a:ext>
            </a:extLst>
          </p:cNvPr>
          <p:cNvPicPr>
            <a:picLocks noChangeAspect="1"/>
          </p:cNvPicPr>
          <p:nvPr/>
        </p:nvPicPr>
        <p:blipFill rotWithShape="1">
          <a:blip r:embed="rId3"/>
          <a:srcRect l="18569" t="9709" r="12257" b="20389"/>
          <a:stretch/>
        </p:blipFill>
        <p:spPr>
          <a:xfrm>
            <a:off x="6005745" y="2166296"/>
            <a:ext cx="6186255" cy="3235765"/>
          </a:xfrm>
          <a:prstGeom prst="rect">
            <a:avLst/>
          </a:prstGeom>
        </p:spPr>
      </p:pic>
    </p:spTree>
    <p:extLst>
      <p:ext uri="{BB962C8B-B14F-4D97-AF65-F5344CB8AC3E}">
        <p14:creationId xmlns:p14="http://schemas.microsoft.com/office/powerpoint/2010/main" val="3823486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3AD1-A05E-4320-99DC-675B4039A766}"/>
              </a:ext>
            </a:extLst>
          </p:cNvPr>
          <p:cNvSpPr>
            <a:spLocks noGrp="1"/>
          </p:cNvSpPr>
          <p:nvPr>
            <p:ph type="title"/>
          </p:nvPr>
        </p:nvSpPr>
        <p:spPr>
          <a:xfrm>
            <a:off x="270768" y="0"/>
            <a:ext cx="3619501" cy="1179576"/>
          </a:xfrm>
        </p:spPr>
        <p:txBody>
          <a:bodyPr/>
          <a:lstStyle/>
          <a:p>
            <a:r>
              <a:rPr lang="en-US" dirty="0"/>
              <a:t>S11 LC vs </a:t>
            </a:r>
            <a:r>
              <a:rPr lang="en-US" dirty="0" err="1"/>
              <a:t>tl</a:t>
            </a:r>
            <a:endParaRPr lang="en-US" dirty="0"/>
          </a:p>
        </p:txBody>
      </p:sp>
      <p:pic>
        <p:nvPicPr>
          <p:cNvPr id="12" name="Picture 11">
            <a:extLst>
              <a:ext uri="{FF2B5EF4-FFF2-40B4-BE49-F238E27FC236}">
                <a16:creationId xmlns:a16="http://schemas.microsoft.com/office/drawing/2014/main" id="{85CA5CE7-66CD-483B-BFBC-7306311BA76C}"/>
              </a:ext>
            </a:extLst>
          </p:cNvPr>
          <p:cNvPicPr>
            <a:picLocks noChangeAspect="1"/>
          </p:cNvPicPr>
          <p:nvPr/>
        </p:nvPicPr>
        <p:blipFill rotWithShape="1">
          <a:blip r:embed="rId2"/>
          <a:srcRect l="7864" t="9062" r="55728" b="47184"/>
          <a:stretch/>
        </p:blipFill>
        <p:spPr>
          <a:xfrm>
            <a:off x="390618" y="2423604"/>
            <a:ext cx="4438835" cy="3000652"/>
          </a:xfrm>
          <a:prstGeom prst="rect">
            <a:avLst/>
          </a:prstGeom>
        </p:spPr>
      </p:pic>
      <p:pic>
        <p:nvPicPr>
          <p:cNvPr id="14" name="Picture 13">
            <a:extLst>
              <a:ext uri="{FF2B5EF4-FFF2-40B4-BE49-F238E27FC236}">
                <a16:creationId xmlns:a16="http://schemas.microsoft.com/office/drawing/2014/main" id="{6A373713-496D-4141-9DD7-D2298424F9E5}"/>
              </a:ext>
            </a:extLst>
          </p:cNvPr>
          <p:cNvPicPr>
            <a:picLocks noChangeAspect="1"/>
          </p:cNvPicPr>
          <p:nvPr/>
        </p:nvPicPr>
        <p:blipFill rotWithShape="1">
          <a:blip r:embed="rId3"/>
          <a:srcRect l="16020" t="16181" r="54293" b="50000"/>
          <a:stretch/>
        </p:blipFill>
        <p:spPr>
          <a:xfrm>
            <a:off x="6096000" y="2324840"/>
            <a:ext cx="5604769" cy="3198179"/>
          </a:xfrm>
          <a:prstGeom prst="rect">
            <a:avLst/>
          </a:prstGeom>
        </p:spPr>
      </p:pic>
      <p:sp>
        <p:nvSpPr>
          <p:cNvPr id="15" name="TextBox 14">
            <a:extLst>
              <a:ext uri="{FF2B5EF4-FFF2-40B4-BE49-F238E27FC236}">
                <a16:creationId xmlns:a16="http://schemas.microsoft.com/office/drawing/2014/main" id="{829A435F-8D5F-4908-BE48-7067055FA5C9}"/>
              </a:ext>
            </a:extLst>
          </p:cNvPr>
          <p:cNvSpPr txBox="1"/>
          <p:nvPr/>
        </p:nvSpPr>
        <p:spPr>
          <a:xfrm>
            <a:off x="2423604" y="5461531"/>
            <a:ext cx="11248007" cy="369332"/>
          </a:xfrm>
          <a:prstGeom prst="rect">
            <a:avLst/>
          </a:prstGeom>
          <a:noFill/>
        </p:spPr>
        <p:txBody>
          <a:bodyPr wrap="square" rtlCol="0">
            <a:spAutoFit/>
          </a:bodyPr>
          <a:lstStyle/>
          <a:p>
            <a:r>
              <a:rPr lang="en-US" dirty="0"/>
              <a:t>LC </a:t>
            </a:r>
          </a:p>
        </p:txBody>
      </p:sp>
      <p:sp>
        <p:nvSpPr>
          <p:cNvPr id="16" name="TextBox 15">
            <a:extLst>
              <a:ext uri="{FF2B5EF4-FFF2-40B4-BE49-F238E27FC236}">
                <a16:creationId xmlns:a16="http://schemas.microsoft.com/office/drawing/2014/main" id="{D1DE09F8-CD05-46FE-AE5A-C76A6C8FCA48}"/>
              </a:ext>
            </a:extLst>
          </p:cNvPr>
          <p:cNvSpPr txBox="1"/>
          <p:nvPr/>
        </p:nvSpPr>
        <p:spPr>
          <a:xfrm>
            <a:off x="8898385" y="5586926"/>
            <a:ext cx="2175000" cy="369332"/>
          </a:xfrm>
          <a:prstGeom prst="rect">
            <a:avLst/>
          </a:prstGeom>
          <a:noFill/>
        </p:spPr>
        <p:txBody>
          <a:bodyPr wrap="square" rtlCol="0">
            <a:spAutoFit/>
          </a:bodyPr>
          <a:lstStyle/>
          <a:p>
            <a:r>
              <a:rPr lang="en-US" dirty="0"/>
              <a:t>TL </a:t>
            </a:r>
          </a:p>
        </p:txBody>
      </p:sp>
    </p:spTree>
    <p:extLst>
      <p:ext uri="{BB962C8B-B14F-4D97-AF65-F5344CB8AC3E}">
        <p14:creationId xmlns:p14="http://schemas.microsoft.com/office/powerpoint/2010/main" val="2570518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3D92-747C-4021-A375-63E06C4CE395}"/>
              </a:ext>
            </a:extLst>
          </p:cNvPr>
          <p:cNvSpPr>
            <a:spLocks noGrp="1"/>
          </p:cNvSpPr>
          <p:nvPr>
            <p:ph type="title"/>
          </p:nvPr>
        </p:nvSpPr>
        <p:spPr>
          <a:xfrm>
            <a:off x="377300" y="0"/>
            <a:ext cx="3619501" cy="1179576"/>
          </a:xfrm>
        </p:spPr>
        <p:txBody>
          <a:bodyPr/>
          <a:lstStyle/>
          <a:p>
            <a:r>
              <a:rPr lang="en-US" dirty="0"/>
              <a:t>2-way </a:t>
            </a:r>
            <a:r>
              <a:rPr lang="en-US" sz="2800" i="0" dirty="0">
                <a:solidFill>
                  <a:srgbClr val="000000"/>
                </a:solidFill>
                <a:effectLst/>
                <a:latin typeface="arial" panose="020B0604020202020204" pitchFamily="34" charset="0"/>
              </a:rPr>
              <a:t>Wilkinson</a:t>
            </a:r>
            <a:endParaRPr lang="en-US" dirty="0"/>
          </a:p>
        </p:txBody>
      </p:sp>
      <p:pic>
        <p:nvPicPr>
          <p:cNvPr id="14" name="Picture 13">
            <a:extLst>
              <a:ext uri="{FF2B5EF4-FFF2-40B4-BE49-F238E27FC236}">
                <a16:creationId xmlns:a16="http://schemas.microsoft.com/office/drawing/2014/main" id="{E0DF1309-8EE9-482B-82D9-5FA4EEF25BC8}"/>
              </a:ext>
            </a:extLst>
          </p:cNvPr>
          <p:cNvPicPr>
            <a:picLocks noChangeAspect="1"/>
          </p:cNvPicPr>
          <p:nvPr/>
        </p:nvPicPr>
        <p:blipFill rotWithShape="1">
          <a:blip r:embed="rId2"/>
          <a:srcRect l="50898" t="34693" b="9903"/>
          <a:stretch/>
        </p:blipFill>
        <p:spPr>
          <a:xfrm>
            <a:off x="1923494" y="1374884"/>
            <a:ext cx="8345011" cy="5296585"/>
          </a:xfrm>
          <a:prstGeom prst="rect">
            <a:avLst/>
          </a:prstGeom>
        </p:spPr>
      </p:pic>
    </p:spTree>
    <p:extLst>
      <p:ext uri="{BB962C8B-B14F-4D97-AF65-F5344CB8AC3E}">
        <p14:creationId xmlns:p14="http://schemas.microsoft.com/office/powerpoint/2010/main" val="190114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466C-36D3-4AD4-AA08-D423343B7F2C}"/>
              </a:ext>
            </a:extLst>
          </p:cNvPr>
          <p:cNvSpPr>
            <a:spLocks noGrp="1"/>
          </p:cNvSpPr>
          <p:nvPr>
            <p:ph type="title"/>
          </p:nvPr>
        </p:nvSpPr>
        <p:spPr>
          <a:xfrm>
            <a:off x="403933" y="21573"/>
            <a:ext cx="8802211" cy="1179576"/>
          </a:xfrm>
        </p:spPr>
        <p:txBody>
          <a:bodyPr/>
          <a:lstStyle/>
          <a:p>
            <a:r>
              <a:rPr lang="en-US" dirty="0"/>
              <a:t>LC vs TL schematic design</a:t>
            </a:r>
          </a:p>
        </p:txBody>
      </p:sp>
      <p:pic>
        <p:nvPicPr>
          <p:cNvPr id="4" name="Picture 3">
            <a:extLst>
              <a:ext uri="{FF2B5EF4-FFF2-40B4-BE49-F238E27FC236}">
                <a16:creationId xmlns:a16="http://schemas.microsoft.com/office/drawing/2014/main" id="{F13F9184-1D29-4728-A76D-0CF7AAEA5404}"/>
              </a:ext>
            </a:extLst>
          </p:cNvPr>
          <p:cNvPicPr>
            <a:picLocks noChangeAspect="1"/>
          </p:cNvPicPr>
          <p:nvPr/>
        </p:nvPicPr>
        <p:blipFill rotWithShape="1">
          <a:blip r:embed="rId2"/>
          <a:srcRect l="22427" t="8932" r="16117" b="10162"/>
          <a:stretch/>
        </p:blipFill>
        <p:spPr>
          <a:xfrm>
            <a:off x="0" y="1926454"/>
            <a:ext cx="5707318" cy="4226391"/>
          </a:xfrm>
          <a:prstGeom prst="rect">
            <a:avLst/>
          </a:prstGeom>
        </p:spPr>
      </p:pic>
      <p:pic>
        <p:nvPicPr>
          <p:cNvPr id="6" name="Picture 5">
            <a:extLst>
              <a:ext uri="{FF2B5EF4-FFF2-40B4-BE49-F238E27FC236}">
                <a16:creationId xmlns:a16="http://schemas.microsoft.com/office/drawing/2014/main" id="{0A7EBE75-5EED-4962-9A0C-7FFF485FD7B7}"/>
              </a:ext>
            </a:extLst>
          </p:cNvPr>
          <p:cNvPicPr>
            <a:picLocks noChangeAspect="1"/>
          </p:cNvPicPr>
          <p:nvPr/>
        </p:nvPicPr>
        <p:blipFill rotWithShape="1">
          <a:blip r:embed="rId3"/>
          <a:srcRect l="20752" t="9320" r="13568" b="10282"/>
          <a:stretch/>
        </p:blipFill>
        <p:spPr>
          <a:xfrm>
            <a:off x="6053875" y="1926454"/>
            <a:ext cx="6138125" cy="4226391"/>
          </a:xfrm>
          <a:prstGeom prst="rect">
            <a:avLst/>
          </a:prstGeom>
        </p:spPr>
      </p:pic>
    </p:spTree>
    <p:extLst>
      <p:ext uri="{BB962C8B-B14F-4D97-AF65-F5344CB8AC3E}">
        <p14:creationId xmlns:p14="http://schemas.microsoft.com/office/powerpoint/2010/main" val="3894819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3AD1-A05E-4320-99DC-675B4039A766}"/>
              </a:ext>
            </a:extLst>
          </p:cNvPr>
          <p:cNvSpPr>
            <a:spLocks noGrp="1"/>
          </p:cNvSpPr>
          <p:nvPr>
            <p:ph type="title"/>
          </p:nvPr>
        </p:nvSpPr>
        <p:spPr>
          <a:xfrm>
            <a:off x="270768" y="0"/>
            <a:ext cx="3619501" cy="1179576"/>
          </a:xfrm>
        </p:spPr>
        <p:txBody>
          <a:bodyPr/>
          <a:lstStyle/>
          <a:p>
            <a:r>
              <a:rPr lang="en-US" dirty="0"/>
              <a:t>S11 LC vs </a:t>
            </a:r>
            <a:r>
              <a:rPr lang="en-US" dirty="0" err="1"/>
              <a:t>tl</a:t>
            </a:r>
            <a:endParaRPr lang="en-US" dirty="0"/>
          </a:p>
        </p:txBody>
      </p:sp>
      <p:sp>
        <p:nvSpPr>
          <p:cNvPr id="15" name="TextBox 14">
            <a:extLst>
              <a:ext uri="{FF2B5EF4-FFF2-40B4-BE49-F238E27FC236}">
                <a16:creationId xmlns:a16="http://schemas.microsoft.com/office/drawing/2014/main" id="{829A435F-8D5F-4908-BE48-7067055FA5C9}"/>
              </a:ext>
            </a:extLst>
          </p:cNvPr>
          <p:cNvSpPr txBox="1"/>
          <p:nvPr/>
        </p:nvSpPr>
        <p:spPr>
          <a:xfrm>
            <a:off x="2423604" y="5461531"/>
            <a:ext cx="11248007" cy="369332"/>
          </a:xfrm>
          <a:prstGeom prst="rect">
            <a:avLst/>
          </a:prstGeom>
          <a:noFill/>
        </p:spPr>
        <p:txBody>
          <a:bodyPr wrap="square" rtlCol="0">
            <a:spAutoFit/>
          </a:bodyPr>
          <a:lstStyle/>
          <a:p>
            <a:r>
              <a:rPr lang="en-US" dirty="0"/>
              <a:t>LC </a:t>
            </a:r>
          </a:p>
        </p:txBody>
      </p:sp>
      <p:sp>
        <p:nvSpPr>
          <p:cNvPr id="16" name="TextBox 15">
            <a:extLst>
              <a:ext uri="{FF2B5EF4-FFF2-40B4-BE49-F238E27FC236}">
                <a16:creationId xmlns:a16="http://schemas.microsoft.com/office/drawing/2014/main" id="{D1DE09F8-CD05-46FE-AE5A-C76A6C8FCA48}"/>
              </a:ext>
            </a:extLst>
          </p:cNvPr>
          <p:cNvSpPr txBox="1"/>
          <p:nvPr/>
        </p:nvSpPr>
        <p:spPr>
          <a:xfrm>
            <a:off x="8898385" y="5586926"/>
            <a:ext cx="2175000" cy="369332"/>
          </a:xfrm>
          <a:prstGeom prst="rect">
            <a:avLst/>
          </a:prstGeom>
          <a:noFill/>
        </p:spPr>
        <p:txBody>
          <a:bodyPr wrap="square" rtlCol="0">
            <a:spAutoFit/>
          </a:bodyPr>
          <a:lstStyle/>
          <a:p>
            <a:r>
              <a:rPr lang="en-US" dirty="0"/>
              <a:t>TL </a:t>
            </a:r>
          </a:p>
        </p:txBody>
      </p:sp>
      <p:pic>
        <p:nvPicPr>
          <p:cNvPr id="4" name="Picture 3">
            <a:extLst>
              <a:ext uri="{FF2B5EF4-FFF2-40B4-BE49-F238E27FC236}">
                <a16:creationId xmlns:a16="http://schemas.microsoft.com/office/drawing/2014/main" id="{8EE7A1D9-C906-4FE6-AA00-850BBD057E34}"/>
              </a:ext>
            </a:extLst>
          </p:cNvPr>
          <p:cNvPicPr>
            <a:picLocks noChangeAspect="1"/>
          </p:cNvPicPr>
          <p:nvPr/>
        </p:nvPicPr>
        <p:blipFill rotWithShape="1">
          <a:blip r:embed="rId2"/>
          <a:srcRect l="8374" t="8026" r="54271" b="50000"/>
          <a:stretch/>
        </p:blipFill>
        <p:spPr>
          <a:xfrm>
            <a:off x="491231" y="2208285"/>
            <a:ext cx="4838723" cy="3058393"/>
          </a:xfrm>
          <a:prstGeom prst="rect">
            <a:avLst/>
          </a:prstGeom>
        </p:spPr>
      </p:pic>
      <p:pic>
        <p:nvPicPr>
          <p:cNvPr id="6" name="Picture 5">
            <a:extLst>
              <a:ext uri="{FF2B5EF4-FFF2-40B4-BE49-F238E27FC236}">
                <a16:creationId xmlns:a16="http://schemas.microsoft.com/office/drawing/2014/main" id="{18600C2E-10A3-4CB9-B6E4-BE27F0B1136B}"/>
              </a:ext>
            </a:extLst>
          </p:cNvPr>
          <p:cNvPicPr>
            <a:picLocks noChangeAspect="1"/>
          </p:cNvPicPr>
          <p:nvPr/>
        </p:nvPicPr>
        <p:blipFill rotWithShape="1">
          <a:blip r:embed="rId3"/>
          <a:srcRect l="8374" t="9935" r="55873" b="48091"/>
          <a:stretch/>
        </p:blipFill>
        <p:spPr>
          <a:xfrm>
            <a:off x="6791416" y="2208285"/>
            <a:ext cx="4631213" cy="3058393"/>
          </a:xfrm>
          <a:prstGeom prst="rect">
            <a:avLst/>
          </a:prstGeom>
        </p:spPr>
      </p:pic>
    </p:spTree>
    <p:extLst>
      <p:ext uri="{BB962C8B-B14F-4D97-AF65-F5344CB8AC3E}">
        <p14:creationId xmlns:p14="http://schemas.microsoft.com/office/powerpoint/2010/main" val="2967100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3B98-1F73-4E92-8E17-1540D88B7DF9}"/>
              </a:ext>
            </a:extLst>
          </p:cNvPr>
          <p:cNvSpPr>
            <a:spLocks noGrp="1"/>
          </p:cNvSpPr>
          <p:nvPr>
            <p:ph type="title"/>
          </p:nvPr>
        </p:nvSpPr>
        <p:spPr>
          <a:xfrm>
            <a:off x="335279" y="-13716"/>
            <a:ext cx="4897121" cy="1179576"/>
          </a:xfrm>
        </p:spPr>
        <p:txBody>
          <a:bodyPr/>
          <a:lstStyle/>
          <a:p>
            <a:r>
              <a:rPr lang="en-US" dirty="0"/>
              <a:t>Schematic design</a:t>
            </a:r>
          </a:p>
        </p:txBody>
      </p:sp>
      <p:pic>
        <p:nvPicPr>
          <p:cNvPr id="12" name="Picture 11">
            <a:extLst>
              <a:ext uri="{FF2B5EF4-FFF2-40B4-BE49-F238E27FC236}">
                <a16:creationId xmlns:a16="http://schemas.microsoft.com/office/drawing/2014/main" id="{AE1D5875-1A80-4AD2-BFC5-2AD08E33284E}"/>
              </a:ext>
            </a:extLst>
          </p:cNvPr>
          <p:cNvPicPr>
            <a:picLocks noChangeAspect="1"/>
          </p:cNvPicPr>
          <p:nvPr/>
        </p:nvPicPr>
        <p:blipFill rotWithShape="1">
          <a:blip r:embed="rId2"/>
          <a:srcRect l="23083" t="21185" r="14000" b="8741"/>
          <a:stretch/>
        </p:blipFill>
        <p:spPr>
          <a:xfrm>
            <a:off x="2260600" y="1727200"/>
            <a:ext cx="7670800" cy="4805680"/>
          </a:xfrm>
          <a:prstGeom prst="rect">
            <a:avLst/>
          </a:prstGeom>
        </p:spPr>
      </p:pic>
    </p:spTree>
    <p:extLst>
      <p:ext uri="{BB962C8B-B14F-4D97-AF65-F5344CB8AC3E}">
        <p14:creationId xmlns:p14="http://schemas.microsoft.com/office/powerpoint/2010/main" val="74118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85F5-DDE2-48CE-BA2F-224F286A65DF}"/>
              </a:ext>
            </a:extLst>
          </p:cNvPr>
          <p:cNvSpPr>
            <a:spLocks noGrp="1"/>
          </p:cNvSpPr>
          <p:nvPr>
            <p:ph type="title"/>
          </p:nvPr>
        </p:nvSpPr>
        <p:spPr>
          <a:xfrm>
            <a:off x="523783" y="0"/>
            <a:ext cx="6747029" cy="1179576"/>
          </a:xfrm>
        </p:spPr>
        <p:txBody>
          <a:bodyPr/>
          <a:lstStyle/>
          <a:p>
            <a:r>
              <a:rPr lang="en-US" sz="3200" i="0" dirty="0">
                <a:solidFill>
                  <a:srgbClr val="000000"/>
                </a:solidFill>
                <a:effectLst/>
                <a:latin typeface="arial" panose="020B0604020202020204" pitchFamily="34" charset="0"/>
              </a:rPr>
              <a:t>Wilkinson </a:t>
            </a:r>
            <a:r>
              <a:rPr lang="en-US" dirty="0"/>
              <a:t>layout</a:t>
            </a:r>
          </a:p>
        </p:txBody>
      </p:sp>
      <p:pic>
        <p:nvPicPr>
          <p:cNvPr id="14" name="Picture 13">
            <a:extLst>
              <a:ext uri="{FF2B5EF4-FFF2-40B4-BE49-F238E27FC236}">
                <a16:creationId xmlns:a16="http://schemas.microsoft.com/office/drawing/2014/main" id="{7ED6C151-B5F6-4E17-B1BC-23905B7B7410}"/>
              </a:ext>
            </a:extLst>
          </p:cNvPr>
          <p:cNvPicPr>
            <a:picLocks noChangeAspect="1"/>
          </p:cNvPicPr>
          <p:nvPr/>
        </p:nvPicPr>
        <p:blipFill rotWithShape="1">
          <a:blip r:embed="rId2"/>
          <a:srcRect l="20315" t="18641" r="38908" b="19612"/>
          <a:stretch/>
        </p:blipFill>
        <p:spPr>
          <a:xfrm>
            <a:off x="3409025" y="1583650"/>
            <a:ext cx="5373950" cy="4577454"/>
          </a:xfrm>
          <a:prstGeom prst="rect">
            <a:avLst/>
          </a:prstGeom>
        </p:spPr>
      </p:pic>
    </p:spTree>
    <p:extLst>
      <p:ext uri="{BB962C8B-B14F-4D97-AF65-F5344CB8AC3E}">
        <p14:creationId xmlns:p14="http://schemas.microsoft.com/office/powerpoint/2010/main" val="3955709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E8AB09E-32DA-4A62-BA92-DA0532C750BB}"/>
                  </a:ext>
                </a:extLst>
              </p:cNvPr>
              <p:cNvSpPr txBox="1"/>
              <p:nvPr/>
            </p:nvSpPr>
            <p:spPr>
              <a:xfrm>
                <a:off x="634398" y="131390"/>
                <a:ext cx="10395751" cy="1393971"/>
              </a:xfrm>
              <a:prstGeom prst="rect">
                <a:avLst/>
              </a:prstGeom>
              <a:noFill/>
            </p:spPr>
            <p:txBody>
              <a:bodyPr wrap="square" rtlCol="0">
                <a:spAutoFit/>
              </a:bodyPr>
              <a:lstStyle/>
              <a:p>
                <a:r>
                  <a:rPr lang="en-US" dirty="0"/>
                  <a:t>Part 3:</a:t>
                </a:r>
              </a:p>
              <a:p>
                <a:r>
                  <a:rPr lang="en-US" dirty="0"/>
                  <a:t>Calculate the radius of the curve: </a:t>
                </a:r>
              </a:p>
              <a:p>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𝑟𝑎𝑑𝑖𝑢𝑠</m:t>
                      </m:r>
                      <m:r>
                        <a:rPr lang="en-US" b="0" i="1" smtClean="0">
                          <a:latin typeface="Cambria Math" panose="02040503050406030204" pitchFamily="18" charset="0"/>
                        </a:rPr>
                        <m:t>=</m:t>
                      </m:r>
                      <m:r>
                        <a:rPr lang="en-US" b="0" i="1" smtClean="0">
                          <a:latin typeface="Cambria Math" panose="02040503050406030204" pitchFamily="18" charset="0"/>
                        </a:rPr>
                        <m:t>108</m:t>
                      </m:r>
                      <m:r>
                        <a:rPr lang="en-US" b="0" i="1" smtClean="0">
                          <a:latin typeface="Cambria Math" panose="02040503050406030204" pitchFamily="18" charset="0"/>
                        </a:rPr>
                        <m:t>.</m:t>
                      </m:r>
                      <m:r>
                        <a:rPr lang="en-US" b="0" i="1" smtClean="0">
                          <a:latin typeface="Cambria Math" panose="02040503050406030204" pitchFamily="18" charset="0"/>
                        </a:rPr>
                        <m:t>87</m:t>
                      </m:r>
                    </m:oMath>
                    <m:oMath xmlns:m="http://schemas.openxmlformats.org/officeDocument/2006/math">
                      <m:r>
                        <a:rPr lang="en-US" b="0" i="1" smtClean="0">
                          <a:latin typeface="Cambria Math" panose="02040503050406030204" pitchFamily="18" charset="0"/>
                        </a:rPr>
                        <m:t>𝑟𝑎𝑑𝑖𝑢𝑠</m:t>
                      </m:r>
                      <m:r>
                        <a:rPr lang="en-US" b="0" i="1" smtClean="0">
                          <a:latin typeface="Cambria Math" panose="02040503050406030204" pitchFamily="18" charset="0"/>
                        </a:rPr>
                        <m:t>=</m:t>
                      </m:r>
                      <m:r>
                        <a:rPr lang="en-US" b="0" i="1" smtClean="0">
                          <a:latin typeface="Cambria Math" panose="02040503050406030204" pitchFamily="18" charset="0"/>
                        </a:rPr>
                        <m:t>69</m:t>
                      </m:r>
                      <m:r>
                        <a:rPr lang="en-US" b="0" i="1" smtClean="0">
                          <a:latin typeface="Cambria Math" panose="02040503050406030204" pitchFamily="18" charset="0"/>
                        </a:rPr>
                        <m:t>.</m:t>
                      </m:r>
                      <m:r>
                        <a:rPr lang="en-US" b="0" i="1" smtClean="0">
                          <a:latin typeface="Cambria Math" panose="02040503050406030204" pitchFamily="18" charset="0"/>
                        </a:rPr>
                        <m:t>30879</m:t>
                      </m:r>
                      <m:r>
                        <a:rPr lang="en-US" b="0" i="1" smtClean="0">
                          <a:latin typeface="Cambria Math" panose="02040503050406030204" pitchFamily="18" charset="0"/>
                        </a:rPr>
                        <m:t>𝑢𝑚</m:t>
                      </m:r>
                      <m:r>
                        <a:rPr lang="en-US" b="0" i="1" smtClean="0">
                          <a:latin typeface="Cambria Math" panose="02040503050406030204" pitchFamily="18" charset="0"/>
                        </a:rPr>
                        <m:t> </m:t>
                      </m:r>
                    </m:oMath>
                  </m:oMathPara>
                </a14:m>
                <a:endParaRPr lang="en-US" dirty="0"/>
              </a:p>
            </p:txBody>
          </p:sp>
        </mc:Choice>
        <mc:Fallback xmlns="">
          <p:sp>
            <p:nvSpPr>
              <p:cNvPr id="11" name="TextBox 10">
                <a:extLst>
                  <a:ext uri="{FF2B5EF4-FFF2-40B4-BE49-F238E27FC236}">
                    <a16:creationId xmlns:a16="http://schemas.microsoft.com/office/drawing/2014/main" id="{AE8AB09E-32DA-4A62-BA92-DA0532C750BB}"/>
                  </a:ext>
                </a:extLst>
              </p:cNvPr>
              <p:cNvSpPr txBox="1">
                <a:spLocks noRot="1" noChangeAspect="1" noMove="1" noResize="1" noEditPoints="1" noAdjustHandles="1" noChangeArrowheads="1" noChangeShapeType="1" noTextEdit="1"/>
              </p:cNvSpPr>
              <p:nvPr/>
            </p:nvSpPr>
            <p:spPr>
              <a:xfrm>
                <a:off x="634398" y="131390"/>
                <a:ext cx="10395751" cy="1393971"/>
              </a:xfrm>
              <a:prstGeom prst="rect">
                <a:avLst/>
              </a:prstGeom>
              <a:blipFill>
                <a:blip r:embed="rId2"/>
                <a:stretch>
                  <a:fillRect l="-469" t="-219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9DCB87B-55F0-4269-BFBF-7A68D8833771}"/>
              </a:ext>
            </a:extLst>
          </p:cNvPr>
          <p:cNvPicPr>
            <a:picLocks noChangeAspect="1"/>
          </p:cNvPicPr>
          <p:nvPr/>
        </p:nvPicPr>
        <p:blipFill rotWithShape="1">
          <a:blip r:embed="rId3"/>
          <a:srcRect l="13980" t="10874" r="27331" b="21295"/>
          <a:stretch/>
        </p:blipFill>
        <p:spPr>
          <a:xfrm>
            <a:off x="1105423" y="1531399"/>
            <a:ext cx="9453700" cy="5326601"/>
          </a:xfrm>
          <a:prstGeom prst="rect">
            <a:avLst/>
          </a:prstGeom>
        </p:spPr>
      </p:pic>
    </p:spTree>
    <p:extLst>
      <p:ext uri="{BB962C8B-B14F-4D97-AF65-F5344CB8AC3E}">
        <p14:creationId xmlns:p14="http://schemas.microsoft.com/office/powerpoint/2010/main" val="2383685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54D6-77FD-46C1-8914-2547C6FD4E4D}"/>
              </a:ext>
            </a:extLst>
          </p:cNvPr>
          <p:cNvSpPr>
            <a:spLocks noGrp="1"/>
          </p:cNvSpPr>
          <p:nvPr>
            <p:ph type="title"/>
          </p:nvPr>
        </p:nvSpPr>
        <p:spPr>
          <a:xfrm>
            <a:off x="359544" y="12695"/>
            <a:ext cx="7648114" cy="1179576"/>
          </a:xfrm>
        </p:spPr>
        <p:txBody>
          <a:bodyPr/>
          <a:lstStyle/>
          <a:p>
            <a:r>
              <a:rPr lang="en-US" dirty="0"/>
              <a:t>Layout added to schematic </a:t>
            </a:r>
          </a:p>
        </p:txBody>
      </p:sp>
      <p:pic>
        <p:nvPicPr>
          <p:cNvPr id="12" name="Picture 11">
            <a:extLst>
              <a:ext uri="{FF2B5EF4-FFF2-40B4-BE49-F238E27FC236}">
                <a16:creationId xmlns:a16="http://schemas.microsoft.com/office/drawing/2014/main" id="{029C9F1D-7525-4C51-B134-E9536F5E7AE6}"/>
              </a:ext>
            </a:extLst>
          </p:cNvPr>
          <p:cNvPicPr>
            <a:picLocks noChangeAspect="1"/>
          </p:cNvPicPr>
          <p:nvPr/>
        </p:nvPicPr>
        <p:blipFill rotWithShape="1">
          <a:blip r:embed="rId2"/>
          <a:srcRect l="9758" t="8156" r="21505" b="8737"/>
          <a:stretch/>
        </p:blipFill>
        <p:spPr>
          <a:xfrm>
            <a:off x="1905740" y="1145840"/>
            <a:ext cx="8380520" cy="5699465"/>
          </a:xfrm>
          <a:prstGeom prst="rect">
            <a:avLst/>
          </a:prstGeom>
        </p:spPr>
      </p:pic>
    </p:spTree>
    <p:extLst>
      <p:ext uri="{BB962C8B-B14F-4D97-AF65-F5344CB8AC3E}">
        <p14:creationId xmlns:p14="http://schemas.microsoft.com/office/powerpoint/2010/main" val="3708194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FE3837D-B512-45F2-BEBF-5A4A8672F1E1}"/>
              </a:ext>
            </a:extLst>
          </p:cNvPr>
          <p:cNvPicPr>
            <a:picLocks noChangeAspect="1"/>
          </p:cNvPicPr>
          <p:nvPr/>
        </p:nvPicPr>
        <p:blipFill rotWithShape="1">
          <a:blip r:embed="rId2"/>
          <a:srcRect l="20971" t="8285" r="12767" b="36699"/>
          <a:stretch/>
        </p:blipFill>
        <p:spPr>
          <a:xfrm>
            <a:off x="2056659" y="284086"/>
            <a:ext cx="8078681" cy="3773010"/>
          </a:xfrm>
          <a:prstGeom prst="rect">
            <a:avLst/>
          </a:prstGeom>
        </p:spPr>
      </p:pic>
      <p:pic>
        <p:nvPicPr>
          <p:cNvPr id="14" name="Picture 13">
            <a:extLst>
              <a:ext uri="{FF2B5EF4-FFF2-40B4-BE49-F238E27FC236}">
                <a16:creationId xmlns:a16="http://schemas.microsoft.com/office/drawing/2014/main" id="{3689AB0F-1C44-4C86-9340-28969080E6AE}"/>
              </a:ext>
            </a:extLst>
          </p:cNvPr>
          <p:cNvPicPr>
            <a:picLocks noChangeAspect="1"/>
          </p:cNvPicPr>
          <p:nvPr/>
        </p:nvPicPr>
        <p:blipFill rotWithShape="1">
          <a:blip r:embed="rId3"/>
          <a:srcRect l="10995" t="11910" r="52670" b="46019"/>
          <a:stretch/>
        </p:blipFill>
        <p:spPr>
          <a:xfrm>
            <a:off x="3881020" y="4057096"/>
            <a:ext cx="4429957" cy="2885242"/>
          </a:xfrm>
          <a:prstGeom prst="rect">
            <a:avLst/>
          </a:prstGeom>
        </p:spPr>
      </p:pic>
      <p:sp>
        <p:nvSpPr>
          <p:cNvPr id="15" name="TextBox 14">
            <a:extLst>
              <a:ext uri="{FF2B5EF4-FFF2-40B4-BE49-F238E27FC236}">
                <a16:creationId xmlns:a16="http://schemas.microsoft.com/office/drawing/2014/main" id="{0A8F2794-E258-471C-A82E-377F5DA4611A}"/>
              </a:ext>
            </a:extLst>
          </p:cNvPr>
          <p:cNvSpPr txBox="1"/>
          <p:nvPr/>
        </p:nvSpPr>
        <p:spPr>
          <a:xfrm>
            <a:off x="204186" y="798990"/>
            <a:ext cx="1731146" cy="923330"/>
          </a:xfrm>
          <a:prstGeom prst="rect">
            <a:avLst/>
          </a:prstGeom>
          <a:noFill/>
        </p:spPr>
        <p:txBody>
          <a:bodyPr wrap="square" rtlCol="0">
            <a:spAutoFit/>
          </a:bodyPr>
          <a:lstStyle/>
          <a:p>
            <a:r>
              <a:rPr lang="en-US" dirty="0"/>
              <a:t>S11</a:t>
            </a:r>
          </a:p>
          <a:p>
            <a:endParaRPr lang="en-US" dirty="0"/>
          </a:p>
          <a:p>
            <a:r>
              <a:rPr lang="en-US" dirty="0"/>
              <a:t>From layout </a:t>
            </a:r>
          </a:p>
        </p:txBody>
      </p:sp>
      <p:sp>
        <p:nvSpPr>
          <p:cNvPr id="16" name="TextBox 15">
            <a:extLst>
              <a:ext uri="{FF2B5EF4-FFF2-40B4-BE49-F238E27FC236}">
                <a16:creationId xmlns:a16="http://schemas.microsoft.com/office/drawing/2014/main" id="{2493D6AD-270A-4A3A-ADF8-3D1FA1F30FD4}"/>
              </a:ext>
            </a:extLst>
          </p:cNvPr>
          <p:cNvSpPr txBox="1"/>
          <p:nvPr/>
        </p:nvSpPr>
        <p:spPr>
          <a:xfrm>
            <a:off x="108011" y="4804298"/>
            <a:ext cx="4321946" cy="1477328"/>
          </a:xfrm>
          <a:prstGeom prst="rect">
            <a:avLst/>
          </a:prstGeom>
          <a:noFill/>
        </p:spPr>
        <p:txBody>
          <a:bodyPr wrap="square" rtlCol="0">
            <a:spAutoFit/>
          </a:bodyPr>
          <a:lstStyle/>
          <a:p>
            <a:r>
              <a:rPr lang="en-US" dirty="0"/>
              <a:t>S11</a:t>
            </a:r>
          </a:p>
          <a:p>
            <a:endParaRPr lang="en-US" dirty="0"/>
          </a:p>
          <a:p>
            <a:r>
              <a:rPr lang="en-US" dirty="0"/>
              <a:t>After adding layout to schematic </a:t>
            </a:r>
          </a:p>
          <a:p>
            <a:endParaRPr lang="en-US" dirty="0"/>
          </a:p>
          <a:p>
            <a:r>
              <a:rPr lang="en-US" dirty="0"/>
              <a:t>And the resistors</a:t>
            </a:r>
          </a:p>
        </p:txBody>
      </p:sp>
    </p:spTree>
    <p:extLst>
      <p:ext uri="{BB962C8B-B14F-4D97-AF65-F5344CB8AC3E}">
        <p14:creationId xmlns:p14="http://schemas.microsoft.com/office/powerpoint/2010/main" val="1221127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2: </a:t>
            </a:r>
            <a:r>
              <a:rPr lang="en-US" b="0" i="0" dirty="0">
                <a:solidFill>
                  <a:srgbClr val="000000"/>
                </a:solidFill>
                <a:effectLst/>
                <a:latin typeface="arial" panose="020B0604020202020204" pitchFamily="34" charset="0"/>
              </a:rPr>
              <a:t>Quadrature coupler implementation</a:t>
            </a:r>
            <a:br>
              <a:rPr lang="en-US" b="0" i="0" dirty="0">
                <a:solidFill>
                  <a:srgbClr val="000000"/>
                </a:solidFill>
                <a:effectLst/>
                <a:latin typeface="arial" panose="020B0604020202020204" pitchFamily="34" charset="0"/>
              </a:rPr>
            </a:br>
            <a:r>
              <a:rPr lang="en-US" sz="2400" b="0" i="0" dirty="0">
                <a:solidFill>
                  <a:srgbClr val="000000"/>
                </a:solidFill>
                <a:effectLst/>
                <a:latin typeface="arial" panose="020B0604020202020204" pitchFamily="34" charset="0"/>
              </a:rPr>
              <a:t>schematic</a:t>
            </a:r>
            <a:endParaRPr lang="en-US" dirty="0"/>
          </a:p>
        </p:txBody>
      </p:sp>
      <p:pic>
        <p:nvPicPr>
          <p:cNvPr id="5" name="Picture 4">
            <a:extLst>
              <a:ext uri="{FF2B5EF4-FFF2-40B4-BE49-F238E27FC236}">
                <a16:creationId xmlns:a16="http://schemas.microsoft.com/office/drawing/2014/main" id="{D55EE098-B6BC-F095-1545-654E4B88273F}"/>
              </a:ext>
            </a:extLst>
          </p:cNvPr>
          <p:cNvPicPr>
            <a:picLocks noChangeAspect="1"/>
          </p:cNvPicPr>
          <p:nvPr/>
        </p:nvPicPr>
        <p:blipFill rotWithShape="1">
          <a:blip r:embed="rId2"/>
          <a:srcRect l="15487" t="10741" r="6805" b="12099"/>
          <a:stretch/>
        </p:blipFill>
        <p:spPr>
          <a:xfrm>
            <a:off x="969624" y="1179576"/>
            <a:ext cx="10252752" cy="5678424"/>
          </a:xfrm>
          <a:prstGeom prst="rect">
            <a:avLst/>
          </a:prstGeom>
        </p:spPr>
      </p:pic>
    </p:spTree>
    <p:extLst>
      <p:ext uri="{BB962C8B-B14F-4D97-AF65-F5344CB8AC3E}">
        <p14:creationId xmlns:p14="http://schemas.microsoft.com/office/powerpoint/2010/main" val="3516901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22146F-7CFB-465C-BF36-BF4322E08F7C}"/>
                  </a:ext>
                </a:extLst>
              </p:cNvPr>
              <p:cNvSpPr txBox="1"/>
              <p:nvPr/>
            </p:nvSpPr>
            <p:spPr>
              <a:xfrm>
                <a:off x="665825" y="1802168"/>
                <a:ext cx="11061577" cy="4998933"/>
              </a:xfrm>
              <a:prstGeom prst="rect">
                <a:avLst/>
              </a:prstGeom>
              <a:noFill/>
            </p:spPr>
            <p:txBody>
              <a:bodyPr wrap="square" rtlCol="0">
                <a:spAutoFit/>
              </a:bodyPr>
              <a:lstStyle/>
              <a:p>
                <a14:m>
                  <m:oMath xmlns:m="http://schemas.openxmlformats.org/officeDocument/2006/math">
                    <m:r>
                      <a:rPr lang="en-US" sz="2400" b="1" i="1" smtClean="0">
                        <a:latin typeface="Cambria Math" panose="02040503050406030204" pitchFamily="18" charset="0"/>
                      </a:rPr>
                      <m:t>𝑾</m:t>
                    </m:r>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𝟖</m:t>
                        </m:r>
                        <m:r>
                          <a:rPr lang="en-US" sz="2400" b="1" i="1" smtClean="0">
                            <a:latin typeface="Cambria Math" panose="02040503050406030204" pitchFamily="18" charset="0"/>
                          </a:rPr>
                          <m:t>𝒉</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𝑨</m:t>
                            </m:r>
                          </m:sup>
                        </m:sSup>
                      </m:num>
                      <m:den>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𝒆</m:t>
                            </m:r>
                          </m:e>
                          <m:sup>
                            <m:r>
                              <a:rPr lang="en-US" sz="2400" b="1" i="1" smtClean="0">
                                <a:latin typeface="Cambria Math" panose="02040503050406030204" pitchFamily="18" charset="0"/>
                              </a:rPr>
                              <m:t>𝟐</m:t>
                            </m:r>
                            <m:r>
                              <a:rPr lang="en-US" sz="2400" b="1" i="1" smtClean="0">
                                <a:latin typeface="Cambria Math" panose="02040503050406030204" pitchFamily="18" charset="0"/>
                              </a:rPr>
                              <m:t>𝑨</m:t>
                            </m:r>
                          </m:sup>
                        </m:sSup>
                        <m:r>
                          <a:rPr lang="en-US" sz="2400" b="1" i="1" smtClean="0">
                            <a:latin typeface="Cambria Math" panose="02040503050406030204" pitchFamily="18" charset="0"/>
                          </a:rPr>
                          <m:t>−</m:t>
                        </m:r>
                        <m:r>
                          <a:rPr lang="en-US" sz="2400" b="1" i="1" smtClean="0">
                            <a:latin typeface="Cambria Math" panose="02040503050406030204" pitchFamily="18" charset="0"/>
                          </a:rPr>
                          <m:t>𝟐</m:t>
                        </m:r>
                      </m:den>
                    </m:f>
                  </m:oMath>
                </a14:m>
                <a:r>
                  <a:rPr lang="en-US" sz="2400" b="1" dirty="0"/>
                  <a:t>                                                                                      for W &lt; 2h</a:t>
                </a:r>
              </a:p>
              <a:p>
                <a14:m>
                  <m:oMath xmlns:m="http://schemas.openxmlformats.org/officeDocument/2006/math">
                    <m:r>
                      <a:rPr lang="en-US" sz="2400" b="1" i="1" smtClean="0">
                        <a:latin typeface="Cambria Math" panose="02040503050406030204" pitchFamily="18" charset="0"/>
                      </a:rPr>
                      <m:t>𝑾</m:t>
                    </m:r>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𝟐</m:t>
                        </m:r>
                        <m:r>
                          <a:rPr lang="en-US" sz="2400" b="1" i="1" smtClean="0">
                            <a:latin typeface="Cambria Math" panose="02040503050406030204" pitchFamily="18" charset="0"/>
                          </a:rPr>
                          <m:t>𝒉</m:t>
                        </m:r>
                      </m:num>
                      <m:den>
                        <m:r>
                          <a:rPr lang="en-US" sz="2400" b="1" i="1" smtClean="0">
                            <a:latin typeface="Cambria Math" panose="02040503050406030204" pitchFamily="18" charset="0"/>
                            <a:ea typeface="Cambria Math" panose="02040503050406030204" pitchFamily="18" charset="0"/>
                          </a:rPr>
                          <m:t>𝝅</m:t>
                        </m:r>
                      </m:den>
                    </m:f>
                    <m:r>
                      <a:rPr lang="en-US" sz="2400" b="1" i="1" smtClean="0">
                        <a:latin typeface="Cambria Math" panose="02040503050406030204" pitchFamily="18" charset="0"/>
                      </a:rPr>
                      <m:t> ∗(</m:t>
                    </m:r>
                    <m:r>
                      <a:rPr lang="en-US" sz="2400" b="1" i="1" smtClean="0">
                        <a:latin typeface="Cambria Math" panose="02040503050406030204" pitchFamily="18" charset="0"/>
                      </a:rPr>
                      <m:t>𝑩</m:t>
                    </m:r>
                    <m:r>
                      <a:rPr lang="en-US" sz="2400" b="1" i="1" smtClean="0">
                        <a:latin typeface="Cambria Math" panose="02040503050406030204" pitchFamily="18" charset="0"/>
                      </a:rPr>
                      <m:t> −</m:t>
                    </m:r>
                    <m:r>
                      <a:rPr lang="en-US" sz="2400" b="1" i="1" smtClean="0">
                        <a:latin typeface="Cambria Math" panose="02040503050406030204" pitchFamily="18" charset="0"/>
                      </a:rPr>
                      <m:t>𝟏</m:t>
                    </m:r>
                    <m:r>
                      <a:rPr lang="en-US" sz="2400" b="1" i="1" smtClean="0">
                        <a:latin typeface="Cambria Math" panose="02040503050406030204" pitchFamily="18" charset="0"/>
                      </a:rPr>
                      <m:t> −</m:t>
                    </m:r>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𝐥𝐧</m:t>
                        </m:r>
                      </m:fName>
                      <m:e>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𝑩</m:t>
                            </m:r>
                            <m:r>
                              <a:rPr lang="en-US" sz="2400" b="1" i="1" smtClean="0">
                                <a:latin typeface="Cambria Math" panose="02040503050406030204" pitchFamily="18" charset="0"/>
                              </a:rPr>
                              <m:t>−</m:t>
                            </m:r>
                            <m:r>
                              <a:rPr lang="en-US" sz="2400" b="1" i="1" smtClean="0">
                                <a:latin typeface="Cambria Math" panose="02040503050406030204" pitchFamily="18" charset="0"/>
                              </a:rPr>
                              <m:t>𝟏</m:t>
                            </m:r>
                          </m:e>
                        </m:d>
                      </m:e>
                    </m:func>
                    <m:r>
                      <a:rPr lang="en-US" sz="2400" b="1" i="1" smtClean="0">
                        <a:latin typeface="Cambria Math" panose="02040503050406030204" pitchFamily="18" charset="0"/>
                      </a:rPr>
                      <m:t>+</m:t>
                    </m:r>
                    <m:d>
                      <m:dPr>
                        <m:ctrlPr>
                          <a:rPr lang="en-US" sz="2400" b="1" i="1" smtClean="0">
                            <a:latin typeface="Cambria Math" panose="02040503050406030204" pitchFamily="18" charset="0"/>
                          </a:rPr>
                        </m:ctrlPr>
                      </m:dPr>
                      <m:e>
                        <m:f>
                          <m:fPr>
                            <m:ctrlPr>
                              <a:rPr lang="en-US" sz="2400" b="1" i="1" smtClean="0">
                                <a:latin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𝜺</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num>
                          <m:den>
                            <m:r>
                              <a:rPr lang="en-US" sz="2400" b="1" i="1" smtClean="0">
                                <a:latin typeface="Cambria Math" panose="02040503050406030204" pitchFamily="18" charset="0"/>
                              </a:rPr>
                              <m:t>𝟐</m:t>
                            </m:r>
                            <m:r>
                              <a:rPr lang="en-US" sz="2400" b="1" i="1" smtClean="0">
                                <a:latin typeface="Cambria Math" panose="02040503050406030204" pitchFamily="18" charset="0"/>
                                <a:ea typeface="Cambria Math" panose="02040503050406030204" pitchFamily="18" charset="0"/>
                              </a:rPr>
                              <m:t>𝜺</m:t>
                            </m:r>
                          </m:den>
                        </m:f>
                      </m:e>
                    </m:d>
                    <m:r>
                      <a:rPr lang="en-US" sz="2400" b="1" i="1" smtClean="0">
                        <a:latin typeface="Cambria Math" panose="02040503050406030204" pitchFamily="18" charset="0"/>
                      </a:rPr>
                      <m:t>∗</m:t>
                    </m:r>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𝐥𝐧</m:t>
                        </m:r>
                      </m:fName>
                      <m:e>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𝑩</m:t>
                            </m:r>
                            <m:r>
                              <a:rPr lang="en-US" sz="2400" b="1" i="1" smtClean="0">
                                <a:latin typeface="Cambria Math" panose="02040503050406030204" pitchFamily="18" charset="0"/>
                              </a:rPr>
                              <m:t>−</m:t>
                            </m:r>
                            <m:r>
                              <a:rPr lang="en-US" sz="2400" b="1" i="1" smtClean="0">
                                <a:latin typeface="Cambria Math" panose="02040503050406030204" pitchFamily="18" charset="0"/>
                              </a:rPr>
                              <m:t>𝟏</m:t>
                            </m:r>
                          </m:e>
                        </m:d>
                      </m:e>
                    </m:func>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𝟑𝟗</m:t>
                    </m:r>
                    <m:r>
                      <a:rPr lang="en-US" sz="2400" b="1" i="1" smtClean="0">
                        <a:latin typeface="Cambria Math" panose="02040503050406030204" pitchFamily="18" charset="0"/>
                      </a:rPr>
                      <m:t> −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𝟔𝟏</m:t>
                        </m:r>
                      </m:num>
                      <m:den>
                        <m:r>
                          <a:rPr lang="en-US" sz="2400" b="1" i="1" smtClean="0">
                            <a:latin typeface="Cambria Math" panose="02040503050406030204" pitchFamily="18" charset="0"/>
                            <a:ea typeface="Cambria Math" panose="02040503050406030204" pitchFamily="18" charset="0"/>
                          </a:rPr>
                          <m:t>𝜺</m:t>
                        </m:r>
                      </m:den>
                    </m:f>
                    <m:r>
                      <a:rPr lang="en-US" sz="2400" b="1" i="1" smtClean="0">
                        <a:latin typeface="Cambria Math" panose="02040503050406030204" pitchFamily="18" charset="0"/>
                      </a:rPr>
                      <m:t>)</m:t>
                    </m:r>
                  </m:oMath>
                </a14:m>
                <a:r>
                  <a:rPr lang="en-US" sz="2400" b="1" dirty="0"/>
                  <a:t>        W&gt;2h</a:t>
                </a:r>
              </a:p>
              <a:p>
                <a:r>
                  <a:rPr lang="en-US" sz="2400" b="1" dirty="0"/>
                  <a:t>H = substrate height, W = width of microstrip line</a:t>
                </a:r>
              </a:p>
              <a:p>
                <a:r>
                  <a:rPr lang="en-US" sz="2400" b="1" dirty="0"/>
                  <a:t> </a:t>
                </a:r>
                <a14:m>
                  <m:oMath xmlns:m="http://schemas.openxmlformats.org/officeDocument/2006/math">
                    <m:r>
                      <a:rPr lang="en-US" sz="2400" b="1" i="1" smtClean="0">
                        <a:latin typeface="Cambria Math" panose="02040503050406030204" pitchFamily="18" charset="0"/>
                      </a:rPr>
                      <m:t>𝑨</m:t>
                    </m:r>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𝒁</m:t>
                        </m:r>
                        <m:r>
                          <a:rPr lang="en-US" sz="2400" b="1" i="1" smtClean="0">
                            <a:latin typeface="Cambria Math" panose="02040503050406030204" pitchFamily="18" charset="0"/>
                          </a:rPr>
                          <m:t>𝟎</m:t>
                        </m:r>
                      </m:num>
                      <m:den>
                        <m:r>
                          <a:rPr lang="en-US" sz="2400" b="1" i="1" smtClean="0">
                            <a:latin typeface="Cambria Math" panose="02040503050406030204" pitchFamily="18" charset="0"/>
                          </a:rPr>
                          <m:t>𝟔𝟎</m:t>
                        </m:r>
                      </m:den>
                    </m:f>
                    <m:r>
                      <a:rPr lang="en-US" sz="2400" b="1" i="1" smtClean="0">
                        <a:latin typeface="Cambria Math" panose="02040503050406030204" pitchFamily="18" charset="0"/>
                      </a:rPr>
                      <m:t> ∗ </m:t>
                    </m:r>
                    <m:rad>
                      <m:radPr>
                        <m:degHide m:val="on"/>
                        <m:ctrlPr>
                          <a:rPr lang="en-US" sz="2400" b="1" i="1" smtClean="0">
                            <a:latin typeface="Cambria Math" panose="02040503050406030204" pitchFamily="18" charset="0"/>
                          </a:rPr>
                        </m:ctrlPr>
                      </m:radPr>
                      <m:deg/>
                      <m:e>
                        <m:f>
                          <m:fPr>
                            <m:ctrlPr>
                              <a:rPr lang="en-US" sz="2400" b="1" i="1" smtClean="0">
                                <a:latin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𝜺</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num>
                          <m:den>
                            <m:r>
                              <a:rPr lang="en-US" sz="2400" b="1" i="1" smtClean="0">
                                <a:latin typeface="Cambria Math" panose="02040503050406030204" pitchFamily="18" charset="0"/>
                              </a:rPr>
                              <m:t>𝟐</m:t>
                            </m:r>
                          </m:den>
                        </m:f>
                      </m:e>
                    </m:rad>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𝜺</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𝜺</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den>
                    </m:f>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𝟐𝟑</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𝟏𝟏</m:t>
                            </m:r>
                          </m:num>
                          <m:den>
                            <m:r>
                              <a:rPr lang="en-US" sz="2400" b="1" i="1" smtClean="0">
                                <a:latin typeface="Cambria Math" panose="02040503050406030204" pitchFamily="18" charset="0"/>
                                <a:ea typeface="Cambria Math" panose="02040503050406030204" pitchFamily="18" charset="0"/>
                              </a:rPr>
                              <m:t>𝜺</m:t>
                            </m:r>
                          </m:den>
                        </m:f>
                      </m:e>
                    </m:d>
                    <m:r>
                      <a:rPr lang="en-US" sz="2400" b="1" i="1" smtClean="0">
                        <a:latin typeface="Cambria Math" panose="02040503050406030204" pitchFamily="18" charset="0"/>
                      </a:rPr>
                      <m:t>                           </m:t>
                    </m:r>
                  </m:oMath>
                </a14:m>
                <a:endParaRPr lang="en-US" sz="24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1" i="1" smtClean="0">
                          <a:latin typeface="Cambria Math" panose="02040503050406030204" pitchFamily="18" charset="0"/>
                        </a:rPr>
                        <m:t>  </m:t>
                      </m:r>
                      <m:r>
                        <a:rPr lang="en-US" sz="2400" b="1" i="1" smtClean="0">
                          <a:latin typeface="Cambria Math" panose="02040503050406030204" pitchFamily="18" charset="0"/>
                        </a:rPr>
                        <m:t>𝑩</m:t>
                      </m:r>
                      <m:r>
                        <a:rPr lang="en-US" sz="2400" b="1" i="1" smtClean="0">
                          <a:latin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rPr>
                            <m:t>𝟑𝟕𝟕</m:t>
                          </m:r>
                          <m:r>
                            <a:rPr lang="en-US" sz="2400" b="1" i="1" smtClean="0">
                              <a:latin typeface="Cambria Math" panose="02040503050406030204" pitchFamily="18" charset="0"/>
                              <a:ea typeface="Cambria Math" panose="02040503050406030204" pitchFamily="18" charset="0"/>
                            </a:rPr>
                            <m:t>𝝅</m:t>
                          </m:r>
                        </m:num>
                        <m:den>
                          <m:r>
                            <a:rPr lang="en-US" sz="2400" b="1" i="1" smtClean="0">
                              <a:latin typeface="Cambria Math" panose="02040503050406030204" pitchFamily="18" charset="0"/>
                              <a:ea typeface="Cambria Math" panose="02040503050406030204" pitchFamily="18" charset="0"/>
                            </a:rPr>
                            <m:t>𝟐</m:t>
                          </m:r>
                          <m:r>
                            <a:rPr lang="en-US" sz="2400" b="1" i="1" smtClean="0">
                              <a:latin typeface="Cambria Math" panose="02040503050406030204" pitchFamily="18" charset="0"/>
                              <a:ea typeface="Cambria Math" panose="02040503050406030204" pitchFamily="18" charset="0"/>
                            </a:rPr>
                            <m:t>𝒁</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 ∗ </m:t>
                          </m:r>
                          <m:rad>
                            <m:radPr>
                              <m:degHide m:val="on"/>
                              <m:ctrlPr>
                                <a:rPr lang="en-US" sz="2400" b="1" i="1" smtClean="0">
                                  <a:latin typeface="Cambria Math" panose="02040503050406030204" pitchFamily="18" charset="0"/>
                                  <a:ea typeface="Cambria Math" panose="02040503050406030204" pitchFamily="18" charset="0"/>
                                </a:rPr>
                              </m:ctrlPr>
                            </m:radPr>
                            <m:deg/>
                            <m:e>
                              <m:r>
                                <a:rPr lang="en-US" sz="2400" b="1" i="1" smtClean="0">
                                  <a:latin typeface="Cambria Math" panose="02040503050406030204" pitchFamily="18" charset="0"/>
                                  <a:ea typeface="Cambria Math" panose="02040503050406030204" pitchFamily="18" charset="0"/>
                                </a:rPr>
                                <m:t>𝜺</m:t>
                              </m:r>
                            </m:e>
                          </m:rad>
                        </m:den>
                      </m:f>
                    </m:oMath>
                  </m:oMathPara>
                </a14:m>
                <a:endParaRPr lang="en-US" sz="2400" b="1"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1" i="1" smtClean="0">
                          <a:latin typeface="Cambria Math" panose="02040503050406030204" pitchFamily="18" charset="0"/>
                        </a:rPr>
                        <m:t>𝑨</m:t>
                      </m:r>
                      <m:r>
                        <a:rPr lang="en-US" sz="2400" b="1" i="1" smtClean="0">
                          <a:latin typeface="Cambria Math" panose="02040503050406030204" pitchFamily="18" charset="0"/>
                        </a:rPr>
                        <m:t>𝟓𝟎</m:t>
                      </m:r>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𝟓𝟎</m:t>
                          </m:r>
                        </m:num>
                        <m:den>
                          <m:r>
                            <a:rPr lang="en-US" sz="2400" b="1" i="1" smtClean="0">
                              <a:latin typeface="Cambria Math" panose="02040503050406030204" pitchFamily="18" charset="0"/>
                            </a:rPr>
                            <m:t>𝟔𝟎</m:t>
                          </m:r>
                        </m:den>
                      </m:f>
                      <m:r>
                        <a:rPr lang="en-US" sz="2400" b="1" i="1" smtClean="0">
                          <a:latin typeface="Cambria Math" panose="02040503050406030204" pitchFamily="18" charset="0"/>
                        </a:rPr>
                        <m:t> ∗</m:t>
                      </m:r>
                      <m:rad>
                        <m:radPr>
                          <m:degHide m:val="on"/>
                          <m:ctrlPr>
                            <a:rPr lang="en-US" sz="2400" b="1" i="1">
                              <a:latin typeface="Cambria Math" panose="02040503050406030204" pitchFamily="18" charset="0"/>
                            </a:rPr>
                          </m:ctrlPr>
                        </m:radPr>
                        <m:deg/>
                        <m:e>
                          <m:f>
                            <m:fPr>
                              <m:ctrlPr>
                                <a:rPr lang="en-US" sz="2400" b="1" i="1">
                                  <a:latin typeface="Cambria Math" panose="02040503050406030204" pitchFamily="18" charset="0"/>
                                </a:rPr>
                              </m:ctrlPr>
                            </m:fPr>
                            <m:num>
                              <m:r>
                                <a:rPr lang="en-US" sz="2400" b="1" i="1" smtClean="0">
                                  <a:latin typeface="Cambria Math" panose="02040503050406030204" pitchFamily="18" charset="0"/>
                                </a:rPr>
                                <m:t>𝟑</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num>
                            <m:den>
                              <m:r>
                                <a:rPr lang="en-US" sz="2400" b="1" i="1">
                                  <a:latin typeface="Cambria Math" panose="02040503050406030204" pitchFamily="18" charset="0"/>
                                </a:rPr>
                                <m:t>𝟐</m:t>
                              </m:r>
                            </m:den>
                          </m:f>
                        </m:e>
                      </m:rad>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smtClean="0">
                              <a:latin typeface="Cambria Math" panose="02040503050406030204" pitchFamily="18" charset="0"/>
                            </a:rPr>
                            <m:t>𝟑</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𝟑</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den>
                      </m:f>
                      <m:d>
                        <m:dPr>
                          <m:ctrlPr>
                            <a:rPr lang="en-US" sz="2400" b="1" i="1">
                              <a:latin typeface="Cambria Math" panose="02040503050406030204" pitchFamily="18" charset="0"/>
                            </a:rPr>
                          </m:ctrlPr>
                        </m:dPr>
                        <m:e>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𝟐𝟑</m:t>
                          </m:r>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𝟏𝟏</m:t>
                              </m:r>
                            </m:num>
                            <m:den>
                              <m:r>
                                <a:rPr lang="en-US" sz="2400" b="1" i="1" smtClean="0">
                                  <a:latin typeface="Cambria Math" panose="02040503050406030204" pitchFamily="18" charset="0"/>
                                </a:rPr>
                                <m:t>𝟑</m:t>
                              </m:r>
                            </m:den>
                          </m:f>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𝟑𝟏𝟏𝟖𝟒𝟒𝟔𝟑𝟓</m:t>
                      </m:r>
                    </m:oMath>
                  </m:oMathPara>
                </a14:m>
                <a:endParaRPr lang="en-US" sz="2400" b="1" dirty="0">
                  <a:ea typeface="Cambria Math" panose="02040503050406030204" pitchFamily="18" charset="0"/>
                </a:endParaRPr>
              </a:p>
              <a:p>
                <a14:m>
                  <m:oMath xmlns:m="http://schemas.openxmlformats.org/officeDocument/2006/math">
                    <m:r>
                      <a:rPr lang="en-US" sz="3200" b="1" i="1" smtClean="0">
                        <a:latin typeface="Cambria Math" panose="02040503050406030204" pitchFamily="18" charset="0"/>
                      </a:rPr>
                      <m:t>𝑾</m:t>
                    </m:r>
                    <m:r>
                      <a:rPr lang="en-US" sz="3200" b="1" i="1" smtClean="0">
                        <a:latin typeface="Cambria Math" panose="02040503050406030204" pitchFamily="18" charset="0"/>
                      </a:rPr>
                      <m:t>𝟓𝟎</m:t>
                    </m:r>
                    <m:r>
                      <a:rPr lang="en-US" sz="3200" b="1" i="1" smtClean="0">
                        <a:latin typeface="Cambria Math" panose="02040503050406030204" pitchFamily="18" charset="0"/>
                      </a:rPr>
                      <m:t>=</m:t>
                    </m:r>
                    <m:f>
                      <m:fPr>
                        <m:ctrlPr>
                          <a:rPr lang="en-US" sz="3200" b="1" i="1">
                            <a:latin typeface="Cambria Math" panose="02040503050406030204" pitchFamily="18" charset="0"/>
                          </a:rPr>
                        </m:ctrlPr>
                      </m:fPr>
                      <m:num>
                        <m:r>
                          <a:rPr lang="en-US" sz="3200" b="1" i="1">
                            <a:latin typeface="Cambria Math" panose="02040503050406030204" pitchFamily="18" charset="0"/>
                          </a:rPr>
                          <m:t>𝟖</m:t>
                        </m:r>
                        <m:r>
                          <a:rPr lang="en-US" sz="3200" b="1" i="1">
                            <a:latin typeface="Cambria Math" panose="02040503050406030204" pitchFamily="18" charset="0"/>
                          </a:rPr>
                          <m:t>𝒉</m:t>
                        </m:r>
                        <m:r>
                          <a:rPr lang="en-US" sz="3200" b="1" i="1">
                            <a:latin typeface="Cambria Math" panose="02040503050406030204" pitchFamily="18" charset="0"/>
                          </a:rPr>
                          <m:t>∗</m:t>
                        </m:r>
                        <m:sSup>
                          <m:sSupPr>
                            <m:ctrlPr>
                              <a:rPr lang="en-US" sz="3200" b="1" i="1">
                                <a:latin typeface="Cambria Math" panose="02040503050406030204" pitchFamily="18" charset="0"/>
                              </a:rPr>
                            </m:ctrlPr>
                          </m:sSupPr>
                          <m:e>
                            <m:r>
                              <a:rPr lang="en-US" sz="3200" b="1" i="1">
                                <a:latin typeface="Cambria Math" panose="02040503050406030204" pitchFamily="18" charset="0"/>
                              </a:rPr>
                              <m:t>𝒆</m:t>
                            </m:r>
                          </m:e>
                          <m:sup>
                            <m:r>
                              <a:rPr lang="en-US" sz="3200" b="1" i="1">
                                <a:latin typeface="Cambria Math" panose="02040503050406030204" pitchFamily="18" charset="0"/>
                              </a:rPr>
                              <m:t>𝑨</m:t>
                            </m:r>
                          </m:sup>
                        </m:sSup>
                      </m:num>
                      <m:den>
                        <m:sSup>
                          <m:sSupPr>
                            <m:ctrlPr>
                              <a:rPr lang="en-US" sz="3200" b="1" i="1">
                                <a:latin typeface="Cambria Math" panose="02040503050406030204" pitchFamily="18" charset="0"/>
                              </a:rPr>
                            </m:ctrlPr>
                          </m:sSupPr>
                          <m:e>
                            <m:r>
                              <a:rPr lang="en-US" sz="3200" b="1" i="1">
                                <a:latin typeface="Cambria Math" panose="02040503050406030204" pitchFamily="18" charset="0"/>
                              </a:rPr>
                              <m:t>𝒆</m:t>
                            </m:r>
                          </m:e>
                          <m:sup>
                            <m:r>
                              <a:rPr lang="en-US" sz="3200" b="1" i="1">
                                <a:latin typeface="Cambria Math" panose="02040503050406030204" pitchFamily="18" charset="0"/>
                              </a:rPr>
                              <m:t>𝟐</m:t>
                            </m:r>
                            <m:r>
                              <a:rPr lang="en-US" sz="3200" b="1" i="1">
                                <a:latin typeface="Cambria Math" panose="02040503050406030204" pitchFamily="18" charset="0"/>
                              </a:rPr>
                              <m:t>𝑨</m:t>
                            </m:r>
                          </m:sup>
                        </m:sSup>
                        <m:r>
                          <a:rPr lang="en-US" sz="3200" b="1" i="1">
                            <a:latin typeface="Cambria Math" panose="02040503050406030204" pitchFamily="18" charset="0"/>
                          </a:rPr>
                          <m:t>−</m:t>
                        </m:r>
                        <m:r>
                          <a:rPr lang="en-US" sz="3200" b="1" i="1">
                            <a:latin typeface="Cambria Math" panose="02040503050406030204" pitchFamily="18" charset="0"/>
                          </a:rPr>
                          <m:t>𝟐</m:t>
                        </m:r>
                      </m:den>
                    </m:f>
                  </m:oMath>
                </a14:m>
                <a:r>
                  <a:rPr lang="en-US" sz="3200" b="1" dirty="0"/>
                  <a:t> = </a:t>
                </a:r>
                <a14:m>
                  <m:oMath xmlns:m="http://schemas.openxmlformats.org/officeDocument/2006/math">
                    <m:f>
                      <m:fPr>
                        <m:ctrlPr>
                          <a:rPr lang="en-US" sz="3200" b="1" i="1">
                            <a:latin typeface="Cambria Math" panose="02040503050406030204" pitchFamily="18" charset="0"/>
                          </a:rPr>
                        </m:ctrlPr>
                      </m:fPr>
                      <m:num>
                        <m:r>
                          <a:rPr lang="en-US" sz="3200" b="1" i="1">
                            <a:latin typeface="Cambria Math" panose="02040503050406030204" pitchFamily="18" charset="0"/>
                          </a:rPr>
                          <m:t>𝟖</m:t>
                        </m:r>
                        <m:r>
                          <a:rPr lang="en-US" sz="3200" b="1" i="1" smtClean="0">
                            <a:latin typeface="Cambria Math" panose="02040503050406030204" pitchFamily="18" charset="0"/>
                          </a:rPr>
                          <m:t>∗</m:t>
                        </m:r>
                        <m:r>
                          <a:rPr lang="en-US" sz="3200" b="1" i="1" smtClean="0">
                            <a:latin typeface="Cambria Math" panose="02040503050406030204" pitchFamily="18" charset="0"/>
                          </a:rPr>
                          <m:t>𝟏𝟎𝟎</m:t>
                        </m:r>
                        <m:r>
                          <a:rPr lang="en-US" sz="3200" b="1" i="1">
                            <a:latin typeface="Cambria Math" panose="02040503050406030204" pitchFamily="18" charset="0"/>
                          </a:rPr>
                          <m:t>∗</m:t>
                        </m:r>
                        <m:sSup>
                          <m:sSupPr>
                            <m:ctrlPr>
                              <a:rPr lang="en-US" sz="3200" b="1" i="1">
                                <a:latin typeface="Cambria Math" panose="02040503050406030204" pitchFamily="18" charset="0"/>
                              </a:rPr>
                            </m:ctrlPr>
                          </m:sSupPr>
                          <m:e>
                            <m:r>
                              <a:rPr lang="en-US" sz="3200" b="1" i="1">
                                <a:latin typeface="Cambria Math" panose="02040503050406030204" pitchFamily="18" charset="0"/>
                              </a:rPr>
                              <m:t>𝒆</m:t>
                            </m:r>
                          </m:e>
                          <m:sup>
                            <m:r>
                              <a:rPr lang="en-US" sz="3200" b="1" i="1">
                                <a:latin typeface="Cambria Math" panose="02040503050406030204" pitchFamily="18" charset="0"/>
                                <a:ea typeface="Cambria Math" panose="02040503050406030204" pitchFamily="18" charset="0"/>
                              </a:rPr>
                              <m:t>𝟏</m:t>
                            </m:r>
                            <m:r>
                              <a:rPr lang="en-US" sz="3200" b="1" i="1">
                                <a:latin typeface="Cambria Math" panose="02040503050406030204" pitchFamily="18" charset="0"/>
                                <a:ea typeface="Cambria Math" panose="02040503050406030204" pitchFamily="18" charset="0"/>
                              </a:rPr>
                              <m:t>.</m:t>
                            </m:r>
                            <m:r>
                              <a:rPr lang="en-US" sz="3200" b="1" i="1">
                                <a:latin typeface="Cambria Math" panose="02040503050406030204" pitchFamily="18" charset="0"/>
                                <a:ea typeface="Cambria Math" panose="02040503050406030204" pitchFamily="18" charset="0"/>
                              </a:rPr>
                              <m:t>𝟑𝟏𝟏𝟖𝟒𝟒𝟔𝟑𝟓</m:t>
                            </m:r>
                          </m:sup>
                        </m:sSup>
                      </m:num>
                      <m:den>
                        <m:sSup>
                          <m:sSupPr>
                            <m:ctrlPr>
                              <a:rPr lang="en-US" sz="3200" b="1" i="1">
                                <a:latin typeface="Cambria Math" panose="02040503050406030204" pitchFamily="18" charset="0"/>
                              </a:rPr>
                            </m:ctrlPr>
                          </m:sSupPr>
                          <m:e>
                            <m:r>
                              <a:rPr lang="en-US" sz="3200" b="1" i="1">
                                <a:latin typeface="Cambria Math" panose="02040503050406030204" pitchFamily="18" charset="0"/>
                              </a:rPr>
                              <m:t>𝒆</m:t>
                            </m:r>
                          </m:e>
                          <m:sup>
                            <m:r>
                              <a:rPr lang="en-US" sz="3200" b="1" i="1">
                                <a:latin typeface="Cambria Math" panose="02040503050406030204" pitchFamily="18" charset="0"/>
                              </a:rPr>
                              <m:t>𝟐</m:t>
                            </m:r>
                            <m:r>
                              <a:rPr lang="en-US" sz="3200" b="1" i="1" smtClean="0">
                                <a:latin typeface="Cambria Math" panose="02040503050406030204" pitchFamily="18" charset="0"/>
                              </a:rPr>
                              <m:t>∗</m:t>
                            </m:r>
                            <m:r>
                              <a:rPr lang="en-US" sz="3200" b="1" i="1">
                                <a:latin typeface="Cambria Math" panose="02040503050406030204" pitchFamily="18" charset="0"/>
                                <a:ea typeface="Cambria Math" panose="02040503050406030204" pitchFamily="18" charset="0"/>
                              </a:rPr>
                              <m:t>𝟏</m:t>
                            </m:r>
                            <m:r>
                              <a:rPr lang="en-US" sz="3200" b="1" i="1">
                                <a:latin typeface="Cambria Math" panose="02040503050406030204" pitchFamily="18" charset="0"/>
                                <a:ea typeface="Cambria Math" panose="02040503050406030204" pitchFamily="18" charset="0"/>
                              </a:rPr>
                              <m:t>.</m:t>
                            </m:r>
                            <m:r>
                              <a:rPr lang="en-US" sz="3200" b="1" i="1">
                                <a:latin typeface="Cambria Math" panose="02040503050406030204" pitchFamily="18" charset="0"/>
                                <a:ea typeface="Cambria Math" panose="02040503050406030204" pitchFamily="18" charset="0"/>
                              </a:rPr>
                              <m:t>𝟑𝟏𝟏𝟖𝟒𝟒𝟔𝟑𝟓</m:t>
                            </m:r>
                          </m:sup>
                        </m:sSup>
                        <m:r>
                          <a:rPr lang="en-US" sz="3200" b="1" i="1">
                            <a:latin typeface="Cambria Math" panose="02040503050406030204" pitchFamily="18" charset="0"/>
                          </a:rPr>
                          <m:t>−</m:t>
                        </m:r>
                        <m:r>
                          <a:rPr lang="en-US" sz="3200" b="1" i="1">
                            <a:latin typeface="Cambria Math" panose="02040503050406030204" pitchFamily="18" charset="0"/>
                          </a:rPr>
                          <m:t>𝟐</m:t>
                        </m:r>
                      </m:den>
                    </m:f>
                    <m:r>
                      <a:rPr lang="en-US" sz="3200" b="1" i="1" smtClean="0">
                        <a:latin typeface="Cambria Math" panose="02040503050406030204" pitchFamily="18" charset="0"/>
                      </a:rPr>
                      <m:t>=</m:t>
                    </m:r>
                    <m:r>
                      <a:rPr lang="en-US" sz="3200" b="1" i="1" smtClean="0">
                        <a:latin typeface="Cambria Math" panose="02040503050406030204" pitchFamily="18" charset="0"/>
                      </a:rPr>
                      <m:t>𝟐𝟓𝟐</m:t>
                    </m:r>
                    <m:r>
                      <a:rPr lang="en-US" sz="3200" b="1" i="1" smtClean="0">
                        <a:latin typeface="Cambria Math" panose="02040503050406030204" pitchFamily="18" charset="0"/>
                      </a:rPr>
                      <m:t>𝒖𝒎</m:t>
                    </m:r>
                    <m:r>
                      <a:rPr lang="en-US" sz="3200" b="1" i="1" smtClean="0">
                        <a:latin typeface="Cambria Math" panose="02040503050406030204" pitchFamily="18" charset="0"/>
                      </a:rPr>
                      <m:t> </m:t>
                    </m:r>
                  </m:oMath>
                </a14:m>
                <a:endParaRPr lang="en-US" sz="2400" b="1" dirty="0"/>
              </a:p>
            </p:txBody>
          </p:sp>
        </mc:Choice>
        <mc:Fallback xmlns="">
          <p:sp>
            <p:nvSpPr>
              <p:cNvPr id="11" name="TextBox 10">
                <a:extLst>
                  <a:ext uri="{FF2B5EF4-FFF2-40B4-BE49-F238E27FC236}">
                    <a16:creationId xmlns:a16="http://schemas.microsoft.com/office/drawing/2014/main" id="{6522146F-7CFB-465C-BF36-BF4322E08F7C}"/>
                  </a:ext>
                </a:extLst>
              </p:cNvPr>
              <p:cNvSpPr txBox="1">
                <a:spLocks noRot="1" noChangeAspect="1" noMove="1" noResize="1" noEditPoints="1" noAdjustHandles="1" noChangeArrowheads="1" noChangeShapeType="1" noTextEdit="1"/>
              </p:cNvSpPr>
              <p:nvPr/>
            </p:nvSpPr>
            <p:spPr>
              <a:xfrm>
                <a:off x="665825" y="1802168"/>
                <a:ext cx="11061577" cy="4998933"/>
              </a:xfrm>
              <a:prstGeom prst="rect">
                <a:avLst/>
              </a:prstGeom>
              <a:blipFill>
                <a:blip r:embed="rId2"/>
                <a:stretch>
                  <a:fillRect l="-826" b="-7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E43334B-2841-463B-9E8D-DC1DE80906EF}"/>
                  </a:ext>
                </a:extLst>
              </p:cNvPr>
              <p:cNvSpPr txBox="1"/>
              <p:nvPr/>
            </p:nvSpPr>
            <p:spPr>
              <a:xfrm>
                <a:off x="665825" y="343051"/>
                <a:ext cx="6094520" cy="1459117"/>
              </a:xfrm>
              <a:prstGeom prst="rect">
                <a:avLst/>
              </a:prstGeom>
              <a:noFill/>
            </p:spPr>
            <p:txBody>
              <a:bodyPr wrap="square">
                <a:spAutoFit/>
              </a:bodyPr>
              <a:lstStyle/>
              <a:p>
                <a:r>
                  <a:rPr lang="en-US" sz="1800" b="1" i="1" dirty="0">
                    <a:latin typeface="Cambria Math" panose="02040503050406030204" pitchFamily="18" charset="0"/>
                    <a:ea typeface="Cambria Math" panose="02040503050406030204" pitchFamily="18" charset="0"/>
                  </a:rPr>
                  <a:t>Calculations </a:t>
                </a:r>
                <a:endParaRPr lang="ar-EG" sz="18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800" b="1" i="1" smtClean="0">
                          <a:latin typeface="Cambria Math" panose="02040503050406030204" pitchFamily="18" charset="0"/>
                          <a:ea typeface="Cambria Math" panose="02040503050406030204" pitchFamily="18" charset="0"/>
                        </a:rPr>
                        <m:t>𝝀</m:t>
                      </m:r>
                      <m:r>
                        <a:rPr lang="en-US" sz="1800" b="1" i="1" smtClean="0">
                          <a:latin typeface="Cambria Math" panose="02040503050406030204" pitchFamily="18" charset="0"/>
                          <a:ea typeface="Cambria Math" panose="02040503050406030204" pitchFamily="18" charset="0"/>
                        </a:rPr>
                        <m:t>=</m:t>
                      </m:r>
                      <m:f>
                        <m:fPr>
                          <m:ctrlPr>
                            <a:rPr lang="en-US" sz="1800" b="1" i="1" smtClean="0">
                              <a:latin typeface="Cambria Math" panose="02040503050406030204" pitchFamily="18" charset="0"/>
                              <a:ea typeface="Cambria Math" panose="02040503050406030204" pitchFamily="18" charset="0"/>
                            </a:rPr>
                          </m:ctrlPr>
                        </m:fPr>
                        <m:num>
                          <m:r>
                            <a:rPr lang="en-US" sz="1800" b="1" i="1" smtClean="0">
                              <a:latin typeface="Cambria Math" panose="02040503050406030204" pitchFamily="18" charset="0"/>
                              <a:ea typeface="Cambria Math" panose="02040503050406030204" pitchFamily="18" charset="0"/>
                            </a:rPr>
                            <m:t>𝒄</m:t>
                          </m:r>
                        </m:num>
                        <m:den>
                          <m:r>
                            <a:rPr lang="en-US" sz="1800" b="1" i="1" smtClean="0">
                              <a:latin typeface="Cambria Math" panose="02040503050406030204" pitchFamily="18" charset="0"/>
                              <a:ea typeface="Cambria Math" panose="02040503050406030204" pitchFamily="18" charset="0"/>
                            </a:rPr>
                            <m:t>𝒇</m:t>
                          </m:r>
                        </m:den>
                      </m:f>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𝒔𝒐</m:t>
                      </m:r>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𝒘𝒆</m:t>
                      </m:r>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𝒈𝒆𝒕</m:t>
                      </m:r>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𝒕𝒉𝒆</m:t>
                      </m:r>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𝒄𝒐𝒓𝒓𝒆𝒔𝒑𝒐𝒏𝒅𝒊𝒏𝒈</m:t>
                      </m:r>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𝒍𝒂𝒎𝒃𝒅𝒂</m:t>
                      </m:r>
                      <m:r>
                        <a:rPr lang="en-US" sz="1800" b="1" i="1" smtClean="0">
                          <a:latin typeface="Cambria Math" panose="02040503050406030204" pitchFamily="18" charset="0"/>
                          <a:ea typeface="Cambria Math" panose="02040503050406030204" pitchFamily="18" charset="0"/>
                        </a:rPr>
                        <m:t> </m:t>
                      </m:r>
                    </m:oMath>
                  </m:oMathPara>
                </a14:m>
                <a:endParaRPr lang="en-US" sz="18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800" b="1" i="1" smtClean="0">
                          <a:latin typeface="Cambria Math" panose="02040503050406030204" pitchFamily="18" charset="0"/>
                          <a:ea typeface="Cambria Math" panose="02040503050406030204" pitchFamily="18" charset="0"/>
                        </a:rPr>
                        <m:t>𝝀</m:t>
                      </m:r>
                      <m:r>
                        <a:rPr lang="en-US" sz="1800" b="1" i="1" smtClean="0">
                          <a:latin typeface="Cambria Math" panose="02040503050406030204" pitchFamily="18" charset="0"/>
                          <a:ea typeface="Cambria Math" panose="02040503050406030204" pitchFamily="18" charset="0"/>
                        </a:rPr>
                        <m:t>= </m:t>
                      </m:r>
                      <m:f>
                        <m:fPr>
                          <m:ctrlPr>
                            <a:rPr lang="en-US" sz="1800" b="1" i="1" smtClean="0">
                              <a:latin typeface="Cambria Math" panose="02040503050406030204" pitchFamily="18" charset="0"/>
                              <a:ea typeface="Cambria Math" panose="02040503050406030204" pitchFamily="18" charset="0"/>
                            </a:rPr>
                          </m:ctrlPr>
                        </m:fPr>
                        <m:num>
                          <m:r>
                            <a:rPr lang="en-US" sz="1800" b="1" i="1" smtClean="0">
                              <a:latin typeface="Cambria Math" panose="02040503050406030204" pitchFamily="18" charset="0"/>
                              <a:ea typeface="Cambria Math" panose="02040503050406030204" pitchFamily="18" charset="0"/>
                            </a:rPr>
                            <m:t>𝟑</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𝟎</m:t>
                              </m:r>
                            </m:e>
                            <m:sup>
                              <m:r>
                                <a:rPr lang="en-US" sz="1800" b="1" i="1" smtClean="0">
                                  <a:latin typeface="Cambria Math" panose="02040503050406030204" pitchFamily="18" charset="0"/>
                                  <a:ea typeface="Cambria Math" panose="02040503050406030204" pitchFamily="18" charset="0"/>
                                </a:rPr>
                                <m:t>𝟖</m:t>
                              </m:r>
                            </m:sup>
                          </m:sSup>
                        </m:num>
                        <m:den>
                          <m:r>
                            <a:rPr lang="en-US" sz="1800" b="1" i="1" smtClean="0">
                              <a:latin typeface="Cambria Math" panose="02040503050406030204" pitchFamily="18" charset="0"/>
                              <a:ea typeface="Cambria Math" panose="02040503050406030204" pitchFamily="18" charset="0"/>
                            </a:rPr>
                            <m:t>𝟑𝟎</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𝟎</m:t>
                              </m:r>
                            </m:e>
                            <m:sup>
                              <m:r>
                                <a:rPr lang="en-US" sz="1800" b="1" i="1" smtClean="0">
                                  <a:latin typeface="Cambria Math" panose="02040503050406030204" pitchFamily="18" charset="0"/>
                                  <a:ea typeface="Cambria Math" panose="02040503050406030204" pitchFamily="18" charset="0"/>
                                </a:rPr>
                                <m:t>𝟗</m:t>
                              </m:r>
                            </m:sup>
                          </m:sSup>
                        </m:den>
                      </m:f>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𝟎</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𝟎𝟏</m:t>
                      </m:r>
                      <m:r>
                        <a:rPr lang="en-US" sz="1800" b="1" i="1" smtClean="0">
                          <a:latin typeface="Cambria Math" panose="02040503050406030204" pitchFamily="18" charset="0"/>
                          <a:ea typeface="Cambria Math" panose="02040503050406030204" pitchFamily="18" charset="0"/>
                        </a:rPr>
                        <m:t>𝒎</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𝟏𝟎</m:t>
                      </m:r>
                      <m:r>
                        <a:rPr lang="en-US" sz="1800" b="1" i="1" smtClean="0">
                          <a:latin typeface="Cambria Math" panose="02040503050406030204" pitchFamily="18" charset="0"/>
                          <a:ea typeface="Cambria Math" panose="02040503050406030204" pitchFamily="18" charset="0"/>
                        </a:rPr>
                        <m:t>𝒎𝒎</m:t>
                      </m:r>
                    </m:oMath>
                  </m:oMathPara>
                </a14:m>
                <a:endParaRPr lang="en-US" sz="1800" b="1" i="1" dirty="0">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DE43334B-2841-463B-9E8D-DC1DE80906EF}"/>
                  </a:ext>
                </a:extLst>
              </p:cNvPr>
              <p:cNvSpPr txBox="1">
                <a:spLocks noRot="1" noChangeAspect="1" noMove="1" noResize="1" noEditPoints="1" noAdjustHandles="1" noChangeArrowheads="1" noChangeShapeType="1" noTextEdit="1"/>
              </p:cNvSpPr>
              <p:nvPr/>
            </p:nvSpPr>
            <p:spPr>
              <a:xfrm>
                <a:off x="665825" y="343051"/>
                <a:ext cx="6094520" cy="1459117"/>
              </a:xfrm>
              <a:prstGeom prst="rect">
                <a:avLst/>
              </a:prstGeom>
              <a:blipFill>
                <a:blip r:embed="rId3"/>
                <a:stretch>
                  <a:fillRect l="-800" t="-2500"/>
                </a:stretch>
              </a:blipFill>
            </p:spPr>
            <p:txBody>
              <a:bodyPr/>
              <a:lstStyle/>
              <a:p>
                <a:r>
                  <a:rPr lang="en-US">
                    <a:noFill/>
                  </a:rPr>
                  <a:t> </a:t>
                </a:r>
              </a:p>
            </p:txBody>
          </p:sp>
        </mc:Fallback>
      </mc:AlternateContent>
    </p:spTree>
    <p:extLst>
      <p:ext uri="{BB962C8B-B14F-4D97-AF65-F5344CB8AC3E}">
        <p14:creationId xmlns:p14="http://schemas.microsoft.com/office/powerpoint/2010/main" val="3917605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Calculate quarter wave length line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DA7917F-DDAC-46A1-A522-D106DE661315}"/>
                  </a:ext>
                </a:extLst>
              </p:cNvPr>
              <p:cNvSpPr txBox="1"/>
              <p:nvPr/>
            </p:nvSpPr>
            <p:spPr>
              <a:xfrm>
                <a:off x="565211" y="1179576"/>
                <a:ext cx="11061577" cy="48059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1" i="1" dirty="0" smtClean="0">
                          <a:latin typeface="Cambria Math" panose="02040503050406030204" pitchFamily="18" charset="0"/>
                          <a:ea typeface="Cambria Math" panose="02040503050406030204" pitchFamily="18" charset="0"/>
                        </a:rPr>
                        <m:t>𝜺</m:t>
                      </m:r>
                      <m:r>
                        <a:rPr lang="en-US" sz="2400" b="1" i="1" dirty="0" smtClean="0">
                          <a:latin typeface="Cambria Math" panose="02040503050406030204" pitchFamily="18" charset="0"/>
                          <a:ea typeface="Cambria Math" panose="02040503050406030204" pitchFamily="18" charset="0"/>
                        </a:rPr>
                        <m:t>𝒆𝒇𝒇</m:t>
                      </m:r>
                      <m:r>
                        <a:rPr lang="en-US" sz="2400" b="1" i="1" dirty="0" smtClean="0">
                          <a:latin typeface="Cambria Math" panose="02040503050406030204" pitchFamily="18" charset="0"/>
                          <a:ea typeface="Cambria Math" panose="02040503050406030204" pitchFamily="18" charset="0"/>
                        </a:rPr>
                        <m:t>= </m:t>
                      </m:r>
                      <m:f>
                        <m:fPr>
                          <m:ctrlPr>
                            <a:rPr lang="en-US" sz="2400" b="1" i="1" dirty="0" smtClean="0">
                              <a:latin typeface="Cambria Math" panose="02040503050406030204" pitchFamily="18" charset="0"/>
                              <a:ea typeface="Cambria Math" panose="02040503050406030204" pitchFamily="18" charset="0"/>
                            </a:rPr>
                          </m:ctrlPr>
                        </m:fPr>
                        <m:num>
                          <m:r>
                            <a:rPr lang="en-US" sz="2400" b="1" i="1" dirty="0" smtClean="0">
                              <a:latin typeface="Cambria Math" panose="02040503050406030204" pitchFamily="18" charset="0"/>
                              <a:ea typeface="Cambria Math" panose="02040503050406030204" pitchFamily="18" charset="0"/>
                            </a:rPr>
                            <m:t>𝜺</m:t>
                          </m:r>
                          <m:r>
                            <a:rPr lang="en-US" sz="2400" b="1" i="1" dirty="0" smtClean="0">
                              <a:latin typeface="Cambria Math" panose="02040503050406030204" pitchFamily="18" charset="0"/>
                              <a:ea typeface="Cambria Math" panose="02040503050406030204" pitchFamily="18" charset="0"/>
                            </a:rPr>
                            <m:t>𝒓</m:t>
                          </m:r>
                          <m:r>
                            <a:rPr lang="en-US" sz="2400" b="1" i="1" dirty="0" smtClean="0">
                              <a:latin typeface="Cambria Math" panose="02040503050406030204" pitchFamily="18" charset="0"/>
                              <a:ea typeface="Cambria Math" panose="02040503050406030204" pitchFamily="18" charset="0"/>
                            </a:rPr>
                            <m:t>+</m:t>
                          </m:r>
                          <m:r>
                            <a:rPr lang="en-US" sz="2400" b="1" i="1" dirty="0" smtClean="0">
                              <a:latin typeface="Cambria Math" panose="02040503050406030204" pitchFamily="18" charset="0"/>
                              <a:ea typeface="Cambria Math" panose="02040503050406030204" pitchFamily="18" charset="0"/>
                            </a:rPr>
                            <m:t>𝟏</m:t>
                          </m:r>
                        </m:num>
                        <m:den>
                          <m:r>
                            <a:rPr lang="en-US" sz="2400" b="1" i="1" dirty="0" smtClean="0">
                              <a:latin typeface="Cambria Math" panose="02040503050406030204" pitchFamily="18" charset="0"/>
                              <a:ea typeface="Cambria Math" panose="02040503050406030204" pitchFamily="18" charset="0"/>
                            </a:rPr>
                            <m:t>𝟐</m:t>
                          </m:r>
                          <m:r>
                            <a:rPr lang="en-US" sz="2400" b="1" i="1" dirty="0" smtClean="0">
                              <a:latin typeface="Cambria Math" panose="02040503050406030204" pitchFamily="18" charset="0"/>
                              <a:ea typeface="Cambria Math" panose="02040503050406030204" pitchFamily="18" charset="0"/>
                            </a:rPr>
                            <m:t> </m:t>
                          </m:r>
                        </m:den>
                      </m:f>
                      <m:r>
                        <a:rPr lang="en-US" sz="2400" b="1" i="1" dirty="0" smtClean="0">
                          <a:latin typeface="Cambria Math" panose="02040503050406030204" pitchFamily="18" charset="0"/>
                          <a:ea typeface="Cambria Math" panose="02040503050406030204" pitchFamily="18" charset="0"/>
                        </a:rPr>
                        <m:t>+</m:t>
                      </m:r>
                      <m:f>
                        <m:fPr>
                          <m:ctrlPr>
                            <a:rPr lang="en-US" sz="2400" b="1" i="1" dirty="0" smtClean="0">
                              <a:latin typeface="Cambria Math" panose="02040503050406030204" pitchFamily="18" charset="0"/>
                              <a:ea typeface="Cambria Math" panose="02040503050406030204" pitchFamily="18" charset="0"/>
                            </a:rPr>
                          </m:ctrlPr>
                        </m:fPr>
                        <m:num>
                          <m:r>
                            <a:rPr lang="en-US" sz="2400" b="1" i="1" dirty="0" smtClean="0">
                              <a:latin typeface="Cambria Math" panose="02040503050406030204" pitchFamily="18" charset="0"/>
                              <a:ea typeface="Cambria Math" panose="02040503050406030204" pitchFamily="18" charset="0"/>
                            </a:rPr>
                            <m:t>𝜺</m:t>
                          </m:r>
                          <m:r>
                            <a:rPr lang="en-US" sz="2400" b="1" i="1" dirty="0" smtClean="0">
                              <a:latin typeface="Cambria Math" panose="02040503050406030204" pitchFamily="18" charset="0"/>
                              <a:ea typeface="Cambria Math" panose="02040503050406030204" pitchFamily="18" charset="0"/>
                            </a:rPr>
                            <m:t>𝒓</m:t>
                          </m:r>
                          <m:r>
                            <a:rPr lang="en-US" sz="2400" b="1" i="1" dirty="0" smtClean="0">
                              <a:latin typeface="Cambria Math" panose="02040503050406030204" pitchFamily="18" charset="0"/>
                              <a:ea typeface="Cambria Math" panose="02040503050406030204" pitchFamily="18" charset="0"/>
                            </a:rPr>
                            <m:t>−</m:t>
                          </m:r>
                          <m:r>
                            <a:rPr lang="en-US" sz="2400" b="1" i="1" dirty="0" smtClean="0">
                              <a:latin typeface="Cambria Math" panose="02040503050406030204" pitchFamily="18" charset="0"/>
                              <a:ea typeface="Cambria Math" panose="02040503050406030204" pitchFamily="18" charset="0"/>
                            </a:rPr>
                            <m:t>𝟏</m:t>
                          </m:r>
                        </m:num>
                        <m:den>
                          <m:r>
                            <a:rPr lang="en-US" sz="2400" b="1" i="1" dirty="0" smtClean="0">
                              <a:latin typeface="Cambria Math" panose="02040503050406030204" pitchFamily="18" charset="0"/>
                              <a:ea typeface="Cambria Math" panose="02040503050406030204" pitchFamily="18" charset="0"/>
                            </a:rPr>
                            <m:t>𝟐</m:t>
                          </m:r>
                        </m:den>
                      </m:f>
                      <m:sSup>
                        <m:sSupPr>
                          <m:ctrlPr>
                            <a:rPr lang="en-US" sz="2400" b="1" i="1" dirty="0" smtClean="0">
                              <a:latin typeface="Cambria Math" panose="02040503050406030204" pitchFamily="18" charset="0"/>
                              <a:ea typeface="Cambria Math" panose="02040503050406030204" pitchFamily="18" charset="0"/>
                            </a:rPr>
                          </m:ctrlPr>
                        </m:sSupPr>
                        <m:e>
                          <m:d>
                            <m:dPr>
                              <m:ctrlPr>
                                <a:rPr lang="en-US" sz="2400" b="1" i="1" dirty="0" smtClean="0">
                                  <a:latin typeface="Cambria Math" panose="02040503050406030204" pitchFamily="18" charset="0"/>
                                  <a:ea typeface="Cambria Math" panose="02040503050406030204" pitchFamily="18" charset="0"/>
                                </a:rPr>
                              </m:ctrlPr>
                            </m:dPr>
                            <m:e>
                              <m:r>
                                <a:rPr lang="en-US" sz="2400" b="1" i="1" dirty="0" smtClean="0">
                                  <a:latin typeface="Cambria Math" panose="02040503050406030204" pitchFamily="18" charset="0"/>
                                  <a:ea typeface="Cambria Math" panose="02040503050406030204" pitchFamily="18" charset="0"/>
                                </a:rPr>
                                <m:t>𝟏</m:t>
                              </m:r>
                              <m:r>
                                <a:rPr lang="en-US" sz="2400" b="1" i="1" dirty="0" smtClean="0">
                                  <a:latin typeface="Cambria Math" panose="02040503050406030204" pitchFamily="18" charset="0"/>
                                  <a:ea typeface="Cambria Math" panose="02040503050406030204" pitchFamily="18" charset="0"/>
                                </a:rPr>
                                <m:t>+</m:t>
                              </m:r>
                              <m:f>
                                <m:fPr>
                                  <m:ctrlPr>
                                    <a:rPr lang="en-US" sz="2400" b="1" i="1" dirty="0" smtClean="0">
                                      <a:latin typeface="Cambria Math" panose="02040503050406030204" pitchFamily="18" charset="0"/>
                                      <a:ea typeface="Cambria Math" panose="02040503050406030204" pitchFamily="18" charset="0"/>
                                    </a:rPr>
                                  </m:ctrlPr>
                                </m:fPr>
                                <m:num>
                                  <m:r>
                                    <a:rPr lang="en-US" sz="2400" b="1" i="1" dirty="0" smtClean="0">
                                      <a:latin typeface="Cambria Math" panose="02040503050406030204" pitchFamily="18" charset="0"/>
                                      <a:ea typeface="Cambria Math" panose="02040503050406030204" pitchFamily="18" charset="0"/>
                                    </a:rPr>
                                    <m:t>𝟏𝟐</m:t>
                                  </m:r>
                                  <m:r>
                                    <a:rPr lang="en-US" sz="2400" b="1" i="1" dirty="0" smtClean="0">
                                      <a:latin typeface="Cambria Math" panose="02040503050406030204" pitchFamily="18" charset="0"/>
                                      <a:ea typeface="Cambria Math" panose="02040503050406030204" pitchFamily="18" charset="0"/>
                                    </a:rPr>
                                    <m:t>𝒅</m:t>
                                  </m:r>
                                </m:num>
                                <m:den>
                                  <m:r>
                                    <a:rPr lang="en-US" sz="2400" b="1" i="1" dirty="0" smtClean="0">
                                      <a:latin typeface="Cambria Math" panose="02040503050406030204" pitchFamily="18" charset="0"/>
                                      <a:ea typeface="Cambria Math" panose="02040503050406030204" pitchFamily="18" charset="0"/>
                                    </a:rPr>
                                    <m:t>𝑾</m:t>
                                  </m:r>
                                </m:den>
                              </m:f>
                            </m:e>
                          </m:d>
                        </m:e>
                        <m:sup>
                          <m:r>
                            <a:rPr lang="en-US" sz="2400" b="1" i="1" dirty="0" smtClean="0">
                              <a:latin typeface="Cambria Math" panose="02040503050406030204" pitchFamily="18" charset="0"/>
                              <a:ea typeface="Cambria Math" panose="02040503050406030204" pitchFamily="18" charset="0"/>
                            </a:rPr>
                            <m:t>−</m:t>
                          </m:r>
                          <m:r>
                            <a:rPr lang="en-US" sz="2400" b="1" i="1" dirty="0" smtClean="0">
                              <a:latin typeface="Cambria Math" panose="02040503050406030204" pitchFamily="18" charset="0"/>
                              <a:ea typeface="Cambria Math" panose="02040503050406030204" pitchFamily="18" charset="0"/>
                            </a:rPr>
                            <m:t>𝟏</m:t>
                          </m:r>
                          <m:r>
                            <a:rPr lang="en-US" sz="2400" b="1" i="1" dirty="0" smtClean="0">
                              <a:latin typeface="Cambria Math" panose="02040503050406030204" pitchFamily="18" charset="0"/>
                              <a:ea typeface="Cambria Math" panose="02040503050406030204" pitchFamily="18" charset="0"/>
                            </a:rPr>
                            <m:t>/</m:t>
                          </m:r>
                          <m:r>
                            <a:rPr lang="en-US" sz="2400" b="1" i="1" dirty="0" smtClean="0">
                              <a:latin typeface="Cambria Math" panose="02040503050406030204" pitchFamily="18" charset="0"/>
                              <a:ea typeface="Cambria Math" panose="02040503050406030204" pitchFamily="18" charset="0"/>
                            </a:rPr>
                            <m:t>𝟐</m:t>
                          </m:r>
                        </m:sup>
                      </m:sSup>
                      <m:r>
                        <a:rPr lang="en-US" sz="2400" b="1" i="1" dirty="0" smtClean="0">
                          <a:latin typeface="Cambria Math" panose="02040503050406030204" pitchFamily="18" charset="0"/>
                          <a:ea typeface="Cambria Math" panose="02040503050406030204" pitchFamily="18" charset="0"/>
                        </a:rPr>
                        <m:t>=</m:t>
                      </m:r>
                      <m:f>
                        <m:fPr>
                          <m:ctrlPr>
                            <a:rPr lang="en-US" sz="2400" b="1" i="1" dirty="0">
                              <a:latin typeface="Cambria Math" panose="02040503050406030204" pitchFamily="18" charset="0"/>
                              <a:ea typeface="Cambria Math" panose="02040503050406030204" pitchFamily="18" charset="0"/>
                            </a:rPr>
                          </m:ctrlPr>
                        </m:fPr>
                        <m:num>
                          <m:r>
                            <a:rPr lang="en-US" sz="2400" b="1" i="1" dirty="0" smtClean="0">
                              <a:latin typeface="Cambria Math" panose="02040503050406030204" pitchFamily="18" charset="0"/>
                              <a:ea typeface="Cambria Math" panose="02040503050406030204" pitchFamily="18" charset="0"/>
                            </a:rPr>
                            <m:t>𝟑</m:t>
                          </m:r>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𝟏</m:t>
                          </m:r>
                        </m:num>
                        <m:den>
                          <m:r>
                            <a:rPr lang="en-US" sz="2400" b="1" i="1" dirty="0">
                              <a:latin typeface="Cambria Math" panose="02040503050406030204" pitchFamily="18" charset="0"/>
                              <a:ea typeface="Cambria Math" panose="02040503050406030204" pitchFamily="18" charset="0"/>
                            </a:rPr>
                            <m:t>𝟐</m:t>
                          </m:r>
                          <m:r>
                            <a:rPr lang="en-US" sz="2400" b="1" i="1" dirty="0">
                              <a:latin typeface="Cambria Math" panose="02040503050406030204" pitchFamily="18" charset="0"/>
                              <a:ea typeface="Cambria Math" panose="02040503050406030204" pitchFamily="18" charset="0"/>
                            </a:rPr>
                            <m:t> </m:t>
                          </m:r>
                        </m:den>
                      </m:f>
                      <m:r>
                        <a:rPr lang="en-US" sz="2400" b="1" i="1" dirty="0">
                          <a:latin typeface="Cambria Math" panose="02040503050406030204" pitchFamily="18" charset="0"/>
                          <a:ea typeface="Cambria Math" panose="02040503050406030204" pitchFamily="18" charset="0"/>
                        </a:rPr>
                        <m:t>+</m:t>
                      </m:r>
                      <m:f>
                        <m:fPr>
                          <m:ctrlPr>
                            <a:rPr lang="en-US" sz="2400" b="1" i="1" dirty="0">
                              <a:latin typeface="Cambria Math" panose="02040503050406030204" pitchFamily="18" charset="0"/>
                              <a:ea typeface="Cambria Math" panose="02040503050406030204" pitchFamily="18" charset="0"/>
                            </a:rPr>
                          </m:ctrlPr>
                        </m:fPr>
                        <m:num>
                          <m:r>
                            <a:rPr lang="en-US" sz="2400" b="1" i="1" dirty="0" smtClean="0">
                              <a:latin typeface="Cambria Math" panose="02040503050406030204" pitchFamily="18" charset="0"/>
                              <a:ea typeface="Cambria Math" panose="02040503050406030204" pitchFamily="18" charset="0"/>
                            </a:rPr>
                            <m:t>𝟑</m:t>
                          </m:r>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𝟏</m:t>
                          </m:r>
                        </m:num>
                        <m:den>
                          <m:r>
                            <a:rPr lang="en-US" sz="2400" b="1" i="1" dirty="0">
                              <a:latin typeface="Cambria Math" panose="02040503050406030204" pitchFamily="18" charset="0"/>
                              <a:ea typeface="Cambria Math" panose="02040503050406030204" pitchFamily="18" charset="0"/>
                            </a:rPr>
                            <m:t>𝟐</m:t>
                          </m:r>
                        </m:den>
                      </m:f>
                      <m:sSup>
                        <m:sSupPr>
                          <m:ctrlPr>
                            <a:rPr lang="en-US" sz="2400" b="1" i="1" dirty="0">
                              <a:latin typeface="Cambria Math" panose="02040503050406030204" pitchFamily="18" charset="0"/>
                              <a:ea typeface="Cambria Math" panose="02040503050406030204" pitchFamily="18" charset="0"/>
                            </a:rPr>
                          </m:ctrlPr>
                        </m:sSupPr>
                        <m:e>
                          <m:d>
                            <m:dPr>
                              <m:ctrlPr>
                                <a:rPr lang="en-US" sz="2400" b="1" i="1" dirty="0">
                                  <a:latin typeface="Cambria Math" panose="02040503050406030204" pitchFamily="18" charset="0"/>
                                  <a:ea typeface="Cambria Math" panose="02040503050406030204" pitchFamily="18" charset="0"/>
                                </a:rPr>
                              </m:ctrlPr>
                            </m:dPr>
                            <m:e>
                              <m:r>
                                <a:rPr lang="en-US" sz="2400" b="1" i="1" dirty="0">
                                  <a:latin typeface="Cambria Math" panose="02040503050406030204" pitchFamily="18" charset="0"/>
                                  <a:ea typeface="Cambria Math" panose="02040503050406030204" pitchFamily="18" charset="0"/>
                                </a:rPr>
                                <m:t>𝟏</m:t>
                              </m:r>
                              <m:r>
                                <a:rPr lang="en-US" sz="2400" b="1" i="1" dirty="0">
                                  <a:latin typeface="Cambria Math" panose="02040503050406030204" pitchFamily="18" charset="0"/>
                                  <a:ea typeface="Cambria Math" panose="02040503050406030204" pitchFamily="18" charset="0"/>
                                </a:rPr>
                                <m:t>+</m:t>
                              </m:r>
                              <m:f>
                                <m:fPr>
                                  <m:ctrlPr>
                                    <a:rPr lang="en-US" sz="2400" b="1" i="1" dirty="0">
                                      <a:latin typeface="Cambria Math" panose="02040503050406030204" pitchFamily="18" charset="0"/>
                                      <a:ea typeface="Cambria Math" panose="02040503050406030204" pitchFamily="18" charset="0"/>
                                    </a:rPr>
                                  </m:ctrlPr>
                                </m:fPr>
                                <m:num>
                                  <m:r>
                                    <a:rPr lang="en-US" sz="2400" b="1" i="1" dirty="0">
                                      <a:latin typeface="Cambria Math" panose="02040503050406030204" pitchFamily="18" charset="0"/>
                                      <a:ea typeface="Cambria Math" panose="02040503050406030204" pitchFamily="18" charset="0"/>
                                    </a:rPr>
                                    <m:t>𝟏𝟐</m:t>
                                  </m:r>
                                  <m:r>
                                    <a:rPr lang="en-US" sz="2400" b="1" i="1" dirty="0"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𝟏𝟎𝟎</m:t>
                                  </m:r>
                                </m:num>
                                <m:den>
                                  <m:r>
                                    <a:rPr lang="en-US" sz="2400" b="1" i="1">
                                      <a:latin typeface="Cambria Math" panose="02040503050406030204" pitchFamily="18" charset="0"/>
                                    </a:rPr>
                                    <m:t>𝟐𝟓𝟐</m:t>
                                  </m:r>
                                </m:den>
                              </m:f>
                            </m:e>
                          </m:d>
                        </m:e>
                        <m:sup>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𝟏</m:t>
                          </m:r>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𝟐</m:t>
                          </m:r>
                        </m:sup>
                      </m:sSup>
                      <m:r>
                        <a:rPr lang="en-US" sz="2400" b="1" i="1" dirty="0" smtClean="0">
                          <a:latin typeface="Cambria Math" panose="02040503050406030204" pitchFamily="18" charset="0"/>
                          <a:ea typeface="Cambria Math" panose="02040503050406030204" pitchFamily="18" charset="0"/>
                        </a:rPr>
                        <m:t>=</m:t>
                      </m:r>
                      <m:r>
                        <a:rPr lang="en-US" sz="2400" b="1" i="1" dirty="0" smtClean="0">
                          <a:latin typeface="Cambria Math" panose="02040503050406030204" pitchFamily="18" charset="0"/>
                          <a:ea typeface="Cambria Math" panose="02040503050406030204" pitchFamily="18" charset="0"/>
                        </a:rPr>
                        <m:t>𝟐</m:t>
                      </m:r>
                      <m:r>
                        <a:rPr lang="en-US" sz="2400" b="1" i="1" dirty="0" smtClean="0">
                          <a:latin typeface="Cambria Math" panose="02040503050406030204" pitchFamily="18" charset="0"/>
                          <a:ea typeface="Cambria Math" panose="02040503050406030204" pitchFamily="18" charset="0"/>
                        </a:rPr>
                        <m:t>.</m:t>
                      </m:r>
                      <m:r>
                        <a:rPr lang="en-US" sz="2400" b="1" i="1" dirty="0" smtClean="0">
                          <a:latin typeface="Cambria Math" panose="02040503050406030204" pitchFamily="18" charset="0"/>
                          <a:ea typeface="Cambria Math" panose="02040503050406030204" pitchFamily="18" charset="0"/>
                        </a:rPr>
                        <m:t>𝟒𝟏𝟔𝟔</m:t>
                      </m:r>
                    </m:oMath>
                  </m:oMathPara>
                </a14:m>
                <a:endParaRPr lang="en-US" sz="2400" b="1" i="1" dirty="0">
                  <a:latin typeface="Cambria Math" panose="02040503050406030204" pitchFamily="18" charset="0"/>
                  <a:ea typeface="Cambria Math" panose="02040503050406030204" pitchFamily="18" charset="0"/>
                </a:endParaRPr>
              </a:p>
              <a:p>
                <a:r>
                  <a:rPr lang="en-US" sz="2400" b="1" i="1" dirty="0">
                    <a:latin typeface="Cambria Math" panose="02040503050406030204" pitchFamily="18" charset="0"/>
                    <a:ea typeface="Cambria Math" panose="02040503050406030204" pitchFamily="18" charset="0"/>
                  </a:rPr>
                  <a:t>Calculate length of  the 50 ohm quarter wave line</a:t>
                </a:r>
              </a:p>
              <a:p>
                <a:pPr/>
                <a14:m>
                  <m:oMathPara xmlns:m="http://schemas.openxmlformats.org/officeDocument/2006/math">
                    <m:oMathParaPr>
                      <m:jc m:val="left"/>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𝑳</m:t>
                      </m:r>
                      <m:r>
                        <a:rPr lang="en-US" sz="2400" b="1" i="1" smtClean="0">
                          <a:latin typeface="Cambria Math" panose="02040503050406030204" pitchFamily="18" charset="0"/>
                          <a:ea typeface="Cambria Math" panose="02040503050406030204" pitchFamily="18" charset="0"/>
                        </a:rPr>
                        <m:t>𝟓𝟎</m:t>
                      </m:r>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𝝀</m:t>
                          </m:r>
                        </m:num>
                        <m:den>
                          <m:r>
                            <a:rPr lang="en-US" sz="2400" b="1" i="1" smtClean="0">
                              <a:latin typeface="Cambria Math" panose="02040503050406030204" pitchFamily="18" charset="0"/>
                              <a:ea typeface="Cambria Math" panose="02040503050406030204" pitchFamily="18" charset="0"/>
                            </a:rPr>
                            <m:t>𝟒</m:t>
                          </m:r>
                        </m:den>
                      </m:f>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𝝀</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  </m:t>
                          </m:r>
                        </m:num>
                        <m:den>
                          <m:r>
                            <a:rPr lang="en-US" sz="2400" b="1" i="1" smtClean="0">
                              <a:latin typeface="Cambria Math" panose="02040503050406030204" pitchFamily="18" charset="0"/>
                              <a:ea typeface="Cambria Math" panose="02040503050406030204" pitchFamily="18" charset="0"/>
                            </a:rPr>
                            <m:t>𝟒</m:t>
                          </m:r>
                          <m:r>
                            <a:rPr lang="en-US" sz="2400" b="1" i="1" smtClean="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𝜺</m:t>
                          </m:r>
                          <m:r>
                            <a:rPr lang="en-US" sz="2400" b="1" i="1" dirty="0">
                              <a:latin typeface="Cambria Math" panose="02040503050406030204" pitchFamily="18" charset="0"/>
                              <a:ea typeface="Cambria Math" panose="02040503050406030204" pitchFamily="18" charset="0"/>
                            </a:rPr>
                            <m:t>𝒆𝒇𝒇</m:t>
                          </m:r>
                        </m:den>
                      </m:f>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𝟏𝟎</m:t>
                          </m:r>
                        </m:num>
                        <m:den>
                          <m:r>
                            <a:rPr lang="en-US" sz="2400" b="1" i="1" smtClean="0">
                              <a:latin typeface="Cambria Math" panose="02040503050406030204" pitchFamily="18" charset="0"/>
                              <a:ea typeface="Cambria Math" panose="02040503050406030204" pitchFamily="18" charset="0"/>
                            </a:rPr>
                            <m:t>𝟒</m:t>
                          </m:r>
                          <m:r>
                            <a:rPr lang="en-US" sz="2400" b="1" i="1" smtClean="0">
                              <a:latin typeface="Cambria Math" panose="02040503050406030204" pitchFamily="18" charset="0"/>
                              <a:ea typeface="Cambria Math" panose="02040503050406030204" pitchFamily="18" charset="0"/>
                            </a:rPr>
                            <m:t>∗</m:t>
                          </m:r>
                          <m:rad>
                            <m:radPr>
                              <m:degHide m:val="on"/>
                              <m:ctrlPr>
                                <a:rPr lang="en-US" sz="2400" b="1" i="1" smtClean="0">
                                  <a:latin typeface="Cambria Math" panose="02040503050406030204" pitchFamily="18" charset="0"/>
                                  <a:ea typeface="Cambria Math" panose="02040503050406030204" pitchFamily="18" charset="0"/>
                                </a:rPr>
                              </m:ctrlPr>
                            </m:radPr>
                            <m:deg/>
                            <m:e>
                              <m:r>
                                <a:rPr lang="en-US" sz="2400" b="1" i="1" smtClean="0">
                                  <a:latin typeface="Cambria Math" panose="02040503050406030204" pitchFamily="18" charset="0"/>
                                  <a:ea typeface="Cambria Math" panose="02040503050406030204" pitchFamily="18" charset="0"/>
                                </a:rPr>
                                <m:t>𝟐</m:t>
                              </m:r>
                            </m:e>
                          </m:ra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𝟒𝟏𝟔𝟔</m:t>
                          </m:r>
                        </m:den>
                      </m:f>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𝟔𝟎𝟖𝟏𝟗</m:t>
                      </m:r>
                      <m:r>
                        <a:rPr lang="en-US" sz="2400" b="1" i="1" smtClean="0">
                          <a:latin typeface="Cambria Math" panose="02040503050406030204" pitchFamily="18" charset="0"/>
                          <a:ea typeface="Cambria Math" panose="02040503050406030204" pitchFamily="18" charset="0"/>
                        </a:rPr>
                        <m:t>𝒎𝒎</m:t>
                      </m:r>
                      <m:r>
                        <a:rPr lang="en-US" sz="2400" b="1" i="1" smtClean="0">
                          <a:latin typeface="Cambria Math" panose="02040503050406030204" pitchFamily="18" charset="0"/>
                          <a:ea typeface="Cambria Math" panose="02040503050406030204" pitchFamily="18" charset="0"/>
                        </a:rPr>
                        <m:t> </m:t>
                      </m:r>
                    </m:oMath>
                  </m:oMathPara>
                </a14:m>
                <a:endParaRPr lang="en-US" sz="2400" b="1" i="1" dirty="0">
                  <a:latin typeface="Cambria Math" panose="02040503050406030204" pitchFamily="18" charset="0"/>
                  <a:ea typeface="Cambria Math" panose="02040503050406030204" pitchFamily="18" charset="0"/>
                </a:endParaRPr>
              </a:p>
              <a:p>
                <a:r>
                  <a:rPr lang="en-US" sz="2400" b="1" i="1" dirty="0">
                    <a:latin typeface="Cambria Math" panose="02040503050406030204" pitchFamily="18" charset="0"/>
                    <a:ea typeface="Cambria Math" panose="02040503050406030204" pitchFamily="18" charset="0"/>
                  </a:rPr>
                  <a:t>Calculate width of the 35 ohm microstrip line</a:t>
                </a:r>
                <a:endParaRPr lang="en-US" sz="2400" b="1"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1" i="1" smtClean="0">
                          <a:latin typeface="Cambria Math" panose="02040503050406030204" pitchFamily="18" charset="0"/>
                        </a:rPr>
                        <m:t>𝑨</m:t>
                      </m:r>
                      <m:r>
                        <a:rPr lang="en-US" sz="2400" b="1" i="1" smtClean="0">
                          <a:latin typeface="Cambria Math" panose="02040503050406030204" pitchFamily="18" charset="0"/>
                        </a:rPr>
                        <m:t>𝟑𝟓</m:t>
                      </m:r>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𝟑𝟓</m:t>
                          </m:r>
                          <m:r>
                            <a:rPr lang="en-US" sz="2400" b="1" i="1" smtClean="0">
                              <a:latin typeface="Cambria Math" panose="02040503050406030204" pitchFamily="18" charset="0"/>
                            </a:rPr>
                            <m:t>.</m:t>
                          </m:r>
                          <m:r>
                            <a:rPr lang="en-US" sz="2400" b="1" i="1" smtClean="0">
                              <a:latin typeface="Cambria Math" panose="02040503050406030204" pitchFamily="18" charset="0"/>
                            </a:rPr>
                            <m:t>𝟑𝟓</m:t>
                          </m:r>
                        </m:num>
                        <m:den>
                          <m:r>
                            <a:rPr lang="en-US" sz="2400" b="1" i="1" smtClean="0">
                              <a:latin typeface="Cambria Math" panose="02040503050406030204" pitchFamily="18" charset="0"/>
                            </a:rPr>
                            <m:t>𝟔𝟎</m:t>
                          </m:r>
                        </m:den>
                      </m:f>
                      <m:r>
                        <a:rPr lang="en-US" sz="2400" b="1" i="1" smtClean="0">
                          <a:latin typeface="Cambria Math" panose="02040503050406030204" pitchFamily="18" charset="0"/>
                        </a:rPr>
                        <m:t> ∗</m:t>
                      </m:r>
                      <m:rad>
                        <m:radPr>
                          <m:degHide m:val="on"/>
                          <m:ctrlPr>
                            <a:rPr lang="en-US" sz="2400" b="1" i="1">
                              <a:latin typeface="Cambria Math" panose="02040503050406030204" pitchFamily="18" charset="0"/>
                            </a:rPr>
                          </m:ctrlPr>
                        </m:radPr>
                        <m:deg/>
                        <m:e>
                          <m:f>
                            <m:fPr>
                              <m:ctrlPr>
                                <a:rPr lang="en-US" sz="2400" b="1" i="1">
                                  <a:latin typeface="Cambria Math" panose="02040503050406030204" pitchFamily="18" charset="0"/>
                                </a:rPr>
                              </m:ctrlPr>
                            </m:fPr>
                            <m:num>
                              <m:r>
                                <a:rPr lang="en-US" sz="2400" b="1" i="1" smtClean="0">
                                  <a:latin typeface="Cambria Math" panose="02040503050406030204" pitchFamily="18" charset="0"/>
                                </a:rPr>
                                <m:t>𝟑</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num>
                            <m:den>
                              <m:r>
                                <a:rPr lang="en-US" sz="2400" b="1" i="1">
                                  <a:latin typeface="Cambria Math" panose="02040503050406030204" pitchFamily="18" charset="0"/>
                                </a:rPr>
                                <m:t>𝟐</m:t>
                              </m:r>
                            </m:den>
                          </m:f>
                        </m:e>
                      </m:rad>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smtClean="0">
                              <a:latin typeface="Cambria Math" panose="02040503050406030204" pitchFamily="18" charset="0"/>
                            </a:rPr>
                            <m:t>𝟑</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𝟑</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den>
                      </m:f>
                      <m:d>
                        <m:dPr>
                          <m:ctrlPr>
                            <a:rPr lang="en-US" sz="2400" b="1" i="1">
                              <a:latin typeface="Cambria Math" panose="02040503050406030204" pitchFamily="18" charset="0"/>
                            </a:rPr>
                          </m:ctrlPr>
                        </m:dPr>
                        <m:e>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𝟐𝟑</m:t>
                          </m:r>
                          <m:r>
                            <a:rPr lang="en-US" sz="2400" b="1" i="1">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𝟎</m:t>
                              </m:r>
                              <m:r>
                                <a:rPr lang="en-US" sz="2400" b="1" i="1">
                                  <a:latin typeface="Cambria Math" panose="02040503050406030204" pitchFamily="18" charset="0"/>
                                </a:rPr>
                                <m:t>.</m:t>
                              </m:r>
                              <m:r>
                                <a:rPr lang="en-US" sz="2400" b="1" i="1">
                                  <a:latin typeface="Cambria Math" panose="02040503050406030204" pitchFamily="18" charset="0"/>
                                </a:rPr>
                                <m:t>𝟏𝟏</m:t>
                              </m:r>
                            </m:num>
                            <m:den>
                              <m:r>
                                <a:rPr lang="en-US" sz="2400" b="1" i="1" smtClean="0">
                                  <a:latin typeface="Cambria Math" panose="02040503050406030204" pitchFamily="18" charset="0"/>
                                </a:rPr>
                                <m:t>𝟑</m:t>
                              </m:r>
                            </m:den>
                          </m:f>
                        </m:e>
                      </m:d>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𝟗𝟔𝟔𝟓𝟓𝟒</m:t>
                      </m:r>
                    </m:oMath>
                  </m:oMathPara>
                </a14:m>
                <a:endParaRPr lang="en-US" sz="2400" b="1" i="1" dirty="0">
                  <a:latin typeface="Cambria Math" panose="02040503050406030204" pitchFamily="18" charset="0"/>
                  <a:ea typeface="Cambria Math" panose="02040503050406030204" pitchFamily="18" charset="0"/>
                </a:endParaRPr>
              </a:p>
              <a:p>
                <a14:m>
                  <m:oMath xmlns:m="http://schemas.openxmlformats.org/officeDocument/2006/math">
                    <m:r>
                      <a:rPr lang="en-US" sz="2400" b="1" i="1" smtClean="0">
                        <a:latin typeface="Cambria Math" panose="02040503050406030204" pitchFamily="18" charset="0"/>
                        <a:ea typeface="Cambria Math" panose="02040503050406030204" pitchFamily="18" charset="0"/>
                      </a:rPr>
                      <m:t> </m:t>
                    </m:r>
                    <m:r>
                      <a:rPr lang="en-US" sz="3200" b="1" i="1" smtClean="0">
                        <a:latin typeface="Cambria Math" panose="02040503050406030204" pitchFamily="18" charset="0"/>
                      </a:rPr>
                      <m:t>𝑾</m:t>
                    </m:r>
                    <m:r>
                      <a:rPr lang="en-US" sz="3200" b="1" i="1" smtClean="0">
                        <a:latin typeface="Cambria Math" panose="02040503050406030204" pitchFamily="18" charset="0"/>
                      </a:rPr>
                      <m:t>𝟑𝟓</m:t>
                    </m:r>
                    <m:r>
                      <a:rPr lang="en-US" sz="3200" b="1" i="1" smtClean="0">
                        <a:latin typeface="Cambria Math" panose="02040503050406030204" pitchFamily="18" charset="0"/>
                      </a:rPr>
                      <m:t>=</m:t>
                    </m:r>
                    <m:f>
                      <m:fPr>
                        <m:ctrlPr>
                          <a:rPr lang="en-US" sz="3200" b="1" i="1">
                            <a:latin typeface="Cambria Math" panose="02040503050406030204" pitchFamily="18" charset="0"/>
                          </a:rPr>
                        </m:ctrlPr>
                      </m:fPr>
                      <m:num>
                        <m:r>
                          <a:rPr lang="en-US" sz="3200" b="1" i="1">
                            <a:latin typeface="Cambria Math" panose="02040503050406030204" pitchFamily="18" charset="0"/>
                          </a:rPr>
                          <m:t>𝟖</m:t>
                        </m:r>
                        <m:r>
                          <a:rPr lang="en-US" sz="3200" b="1" i="1">
                            <a:latin typeface="Cambria Math" panose="02040503050406030204" pitchFamily="18" charset="0"/>
                          </a:rPr>
                          <m:t>𝒉</m:t>
                        </m:r>
                        <m:r>
                          <a:rPr lang="en-US" sz="3200" b="1" i="1">
                            <a:latin typeface="Cambria Math" panose="02040503050406030204" pitchFamily="18" charset="0"/>
                          </a:rPr>
                          <m:t>∗</m:t>
                        </m:r>
                        <m:sSup>
                          <m:sSupPr>
                            <m:ctrlPr>
                              <a:rPr lang="en-US" sz="3200" b="1" i="1">
                                <a:latin typeface="Cambria Math" panose="02040503050406030204" pitchFamily="18" charset="0"/>
                              </a:rPr>
                            </m:ctrlPr>
                          </m:sSupPr>
                          <m:e>
                            <m:r>
                              <a:rPr lang="en-US" sz="3200" b="1" i="1">
                                <a:latin typeface="Cambria Math" panose="02040503050406030204" pitchFamily="18" charset="0"/>
                              </a:rPr>
                              <m:t>𝒆</m:t>
                            </m:r>
                          </m:e>
                          <m:sup>
                            <m:r>
                              <a:rPr lang="en-US" sz="3200" b="1" i="1">
                                <a:latin typeface="Cambria Math" panose="02040503050406030204" pitchFamily="18" charset="0"/>
                              </a:rPr>
                              <m:t>𝑨</m:t>
                            </m:r>
                          </m:sup>
                        </m:sSup>
                      </m:num>
                      <m:den>
                        <m:sSup>
                          <m:sSupPr>
                            <m:ctrlPr>
                              <a:rPr lang="en-US" sz="3200" b="1" i="1">
                                <a:latin typeface="Cambria Math" panose="02040503050406030204" pitchFamily="18" charset="0"/>
                              </a:rPr>
                            </m:ctrlPr>
                          </m:sSupPr>
                          <m:e>
                            <m:r>
                              <a:rPr lang="en-US" sz="3200" b="1" i="1">
                                <a:latin typeface="Cambria Math" panose="02040503050406030204" pitchFamily="18" charset="0"/>
                              </a:rPr>
                              <m:t>𝒆</m:t>
                            </m:r>
                          </m:e>
                          <m:sup>
                            <m:r>
                              <a:rPr lang="en-US" sz="3200" b="1" i="1">
                                <a:latin typeface="Cambria Math" panose="02040503050406030204" pitchFamily="18" charset="0"/>
                              </a:rPr>
                              <m:t>𝟐</m:t>
                            </m:r>
                            <m:r>
                              <a:rPr lang="en-US" sz="3200" b="1" i="1">
                                <a:latin typeface="Cambria Math" panose="02040503050406030204" pitchFamily="18" charset="0"/>
                              </a:rPr>
                              <m:t>𝑨</m:t>
                            </m:r>
                          </m:sup>
                        </m:sSup>
                        <m:r>
                          <a:rPr lang="en-US" sz="3200" b="1" i="1">
                            <a:latin typeface="Cambria Math" panose="02040503050406030204" pitchFamily="18" charset="0"/>
                          </a:rPr>
                          <m:t>−</m:t>
                        </m:r>
                        <m:r>
                          <a:rPr lang="en-US" sz="3200" b="1" i="1">
                            <a:latin typeface="Cambria Math" panose="02040503050406030204" pitchFamily="18" charset="0"/>
                          </a:rPr>
                          <m:t>𝟐</m:t>
                        </m:r>
                      </m:den>
                    </m:f>
                  </m:oMath>
                </a14:m>
                <a:r>
                  <a:rPr lang="en-US" sz="3200" b="1" dirty="0"/>
                  <a:t> = </a:t>
                </a:r>
                <a14:m>
                  <m:oMath xmlns:m="http://schemas.openxmlformats.org/officeDocument/2006/math">
                    <m:f>
                      <m:fPr>
                        <m:ctrlPr>
                          <a:rPr lang="en-US" sz="3200" b="1" i="1">
                            <a:latin typeface="Cambria Math" panose="02040503050406030204" pitchFamily="18" charset="0"/>
                          </a:rPr>
                        </m:ctrlPr>
                      </m:fPr>
                      <m:num>
                        <m:r>
                          <a:rPr lang="en-US" sz="3200" b="1" i="1">
                            <a:latin typeface="Cambria Math" panose="02040503050406030204" pitchFamily="18" charset="0"/>
                          </a:rPr>
                          <m:t>𝟖</m:t>
                        </m:r>
                        <m:r>
                          <a:rPr lang="en-US" sz="3200" b="1" i="1" smtClean="0">
                            <a:latin typeface="Cambria Math" panose="02040503050406030204" pitchFamily="18" charset="0"/>
                          </a:rPr>
                          <m:t>∗</m:t>
                        </m:r>
                        <m:r>
                          <a:rPr lang="en-US" sz="3200" b="1" i="1" smtClean="0">
                            <a:latin typeface="Cambria Math" panose="02040503050406030204" pitchFamily="18" charset="0"/>
                          </a:rPr>
                          <m:t>𝟏𝟎𝟎</m:t>
                        </m:r>
                        <m:r>
                          <a:rPr lang="en-US" sz="3200" b="1" i="1">
                            <a:latin typeface="Cambria Math" panose="02040503050406030204" pitchFamily="18" charset="0"/>
                          </a:rPr>
                          <m:t>∗</m:t>
                        </m:r>
                        <m:sSup>
                          <m:sSupPr>
                            <m:ctrlPr>
                              <a:rPr lang="en-US" sz="3200" b="1" i="1">
                                <a:latin typeface="Cambria Math" panose="02040503050406030204" pitchFamily="18" charset="0"/>
                              </a:rPr>
                            </m:ctrlPr>
                          </m:sSupPr>
                          <m:e>
                            <m:r>
                              <a:rPr lang="en-US" sz="3200" b="1" i="1">
                                <a:latin typeface="Cambria Math" panose="02040503050406030204" pitchFamily="18" charset="0"/>
                              </a:rPr>
                              <m:t>𝒆</m:t>
                            </m:r>
                          </m:e>
                          <m:sup>
                            <m:r>
                              <a:rPr lang="en-US" sz="3200" b="1" i="1">
                                <a:latin typeface="Cambria Math" panose="02040503050406030204" pitchFamily="18" charset="0"/>
                                <a:ea typeface="Cambria Math" panose="02040503050406030204" pitchFamily="18" charset="0"/>
                              </a:rPr>
                              <m:t>𝟎</m:t>
                            </m:r>
                            <m:r>
                              <a:rPr lang="en-US" sz="3200" b="1" i="1">
                                <a:latin typeface="Cambria Math" panose="02040503050406030204" pitchFamily="18" charset="0"/>
                                <a:ea typeface="Cambria Math" panose="02040503050406030204" pitchFamily="18" charset="0"/>
                              </a:rPr>
                              <m:t>.</m:t>
                            </m:r>
                            <m:r>
                              <a:rPr lang="en-US" sz="3200" b="1" i="1">
                                <a:latin typeface="Cambria Math" panose="02040503050406030204" pitchFamily="18" charset="0"/>
                                <a:ea typeface="Cambria Math" panose="02040503050406030204" pitchFamily="18" charset="0"/>
                              </a:rPr>
                              <m:t>𝟗𝟔𝟔𝟓𝟓𝟒</m:t>
                            </m:r>
                          </m:sup>
                        </m:sSup>
                      </m:num>
                      <m:den>
                        <m:sSup>
                          <m:sSupPr>
                            <m:ctrlPr>
                              <a:rPr lang="en-US" sz="3200" b="1" i="1">
                                <a:latin typeface="Cambria Math" panose="02040503050406030204" pitchFamily="18" charset="0"/>
                              </a:rPr>
                            </m:ctrlPr>
                          </m:sSupPr>
                          <m:e>
                            <m:r>
                              <a:rPr lang="en-US" sz="3200" b="1" i="1">
                                <a:latin typeface="Cambria Math" panose="02040503050406030204" pitchFamily="18" charset="0"/>
                              </a:rPr>
                              <m:t>𝒆</m:t>
                            </m:r>
                          </m:e>
                          <m:sup>
                            <m:r>
                              <a:rPr lang="en-US" sz="3200" b="1" i="1">
                                <a:latin typeface="Cambria Math" panose="02040503050406030204" pitchFamily="18" charset="0"/>
                              </a:rPr>
                              <m:t>𝟐</m:t>
                            </m:r>
                            <m:r>
                              <a:rPr lang="en-US" sz="3200" b="1" i="1" smtClean="0">
                                <a:latin typeface="Cambria Math" panose="02040503050406030204" pitchFamily="18" charset="0"/>
                              </a:rPr>
                              <m:t>∗</m:t>
                            </m:r>
                            <m:r>
                              <a:rPr lang="en-US" sz="3200" b="1" i="1">
                                <a:latin typeface="Cambria Math" panose="02040503050406030204" pitchFamily="18" charset="0"/>
                                <a:ea typeface="Cambria Math" panose="02040503050406030204" pitchFamily="18" charset="0"/>
                              </a:rPr>
                              <m:t>𝟎</m:t>
                            </m:r>
                            <m:r>
                              <a:rPr lang="en-US" sz="3200" b="1" i="1">
                                <a:latin typeface="Cambria Math" panose="02040503050406030204" pitchFamily="18" charset="0"/>
                                <a:ea typeface="Cambria Math" panose="02040503050406030204" pitchFamily="18" charset="0"/>
                              </a:rPr>
                              <m:t>.</m:t>
                            </m:r>
                            <m:r>
                              <a:rPr lang="en-US" sz="3200" b="1" i="1">
                                <a:latin typeface="Cambria Math" panose="02040503050406030204" pitchFamily="18" charset="0"/>
                                <a:ea typeface="Cambria Math" panose="02040503050406030204" pitchFamily="18" charset="0"/>
                              </a:rPr>
                              <m:t>𝟗𝟔𝟔𝟓𝟓𝟒</m:t>
                            </m:r>
                            <m:r>
                              <m:rPr>
                                <m:nor/>
                              </m:rPr>
                              <a:rPr lang="en-US" sz="3200" b="1" i="1" dirty="0">
                                <a:latin typeface="Cambria Math" panose="02040503050406030204" pitchFamily="18" charset="0"/>
                                <a:ea typeface="Cambria Math" panose="02040503050406030204" pitchFamily="18" charset="0"/>
                              </a:rPr>
                              <m:t> </m:t>
                            </m:r>
                          </m:sup>
                        </m:sSup>
                        <m:r>
                          <a:rPr lang="en-US" sz="3200" b="1" i="1">
                            <a:latin typeface="Cambria Math" panose="02040503050406030204" pitchFamily="18" charset="0"/>
                          </a:rPr>
                          <m:t>−</m:t>
                        </m:r>
                        <m:r>
                          <a:rPr lang="en-US" sz="3200" b="1" i="1">
                            <a:latin typeface="Cambria Math" panose="02040503050406030204" pitchFamily="18" charset="0"/>
                          </a:rPr>
                          <m:t>𝟐</m:t>
                        </m:r>
                      </m:den>
                    </m:f>
                    <m:r>
                      <a:rPr lang="en-US" sz="3200" b="1" i="1" smtClean="0">
                        <a:latin typeface="Cambria Math" panose="02040503050406030204" pitchFamily="18" charset="0"/>
                      </a:rPr>
                      <m:t>=</m:t>
                    </m:r>
                    <m:r>
                      <a:rPr lang="en-US" sz="3200" b="1" i="1" smtClean="0">
                        <a:latin typeface="Cambria Math" panose="02040503050406030204" pitchFamily="18" charset="0"/>
                      </a:rPr>
                      <m:t>𝟒𝟐𝟖</m:t>
                    </m:r>
                    <m:r>
                      <a:rPr lang="en-US" sz="3200" b="1" i="1" smtClean="0">
                        <a:latin typeface="Cambria Math" panose="02040503050406030204" pitchFamily="18" charset="0"/>
                      </a:rPr>
                      <m:t>.</m:t>
                    </m:r>
                    <m:r>
                      <a:rPr lang="en-US" sz="3200" b="1" i="1" smtClean="0">
                        <a:latin typeface="Cambria Math" panose="02040503050406030204" pitchFamily="18" charset="0"/>
                      </a:rPr>
                      <m:t>𝟐𝟓𝟓𝟗</m:t>
                    </m:r>
                    <m:r>
                      <a:rPr lang="en-US" sz="3200" b="1" i="1" smtClean="0">
                        <a:latin typeface="Cambria Math" panose="02040503050406030204" pitchFamily="18" charset="0"/>
                      </a:rPr>
                      <m:t>𝒖𝒎</m:t>
                    </m:r>
                    <m:r>
                      <a:rPr lang="en-US" sz="3200" b="1" i="1" smtClean="0">
                        <a:latin typeface="Cambria Math" panose="02040503050406030204" pitchFamily="18" charset="0"/>
                      </a:rPr>
                      <m:t> </m:t>
                    </m:r>
                  </m:oMath>
                </a14:m>
                <a:endParaRPr lang="en-US" sz="2400" b="1" dirty="0"/>
              </a:p>
            </p:txBody>
          </p:sp>
        </mc:Choice>
        <mc:Fallback xmlns="">
          <p:sp>
            <p:nvSpPr>
              <p:cNvPr id="3" name="TextBox 2">
                <a:extLst>
                  <a:ext uri="{FF2B5EF4-FFF2-40B4-BE49-F238E27FC236}">
                    <a16:creationId xmlns:a16="http://schemas.microsoft.com/office/drawing/2014/main" id="{9DA7917F-DDAC-46A1-A522-D106DE661315}"/>
                  </a:ext>
                </a:extLst>
              </p:cNvPr>
              <p:cNvSpPr txBox="1">
                <a:spLocks noRot="1" noChangeAspect="1" noMove="1" noResize="1" noEditPoints="1" noAdjustHandles="1" noChangeArrowheads="1" noChangeShapeType="1" noTextEdit="1"/>
              </p:cNvSpPr>
              <p:nvPr/>
            </p:nvSpPr>
            <p:spPr>
              <a:xfrm>
                <a:off x="565211" y="1179576"/>
                <a:ext cx="11061577" cy="4805996"/>
              </a:xfrm>
              <a:prstGeom prst="rect">
                <a:avLst/>
              </a:prstGeom>
              <a:blipFill>
                <a:blip r:embed="rId2"/>
                <a:stretch>
                  <a:fillRect l="-882" b="-761"/>
                </a:stretch>
              </a:blipFill>
            </p:spPr>
            <p:txBody>
              <a:bodyPr/>
              <a:lstStyle/>
              <a:p>
                <a:r>
                  <a:rPr lang="en-US">
                    <a:noFill/>
                  </a:rPr>
                  <a:t> </a:t>
                </a:r>
              </a:p>
            </p:txBody>
          </p:sp>
        </mc:Fallback>
      </mc:AlternateContent>
    </p:spTree>
    <p:extLst>
      <p:ext uri="{BB962C8B-B14F-4D97-AF65-F5344CB8AC3E}">
        <p14:creationId xmlns:p14="http://schemas.microsoft.com/office/powerpoint/2010/main" val="2652881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09CC2F-1099-4D70-869D-0F752B6213A5}"/>
                  </a:ext>
                </a:extLst>
              </p:cNvPr>
              <p:cNvSpPr txBox="1"/>
              <p:nvPr/>
            </p:nvSpPr>
            <p:spPr>
              <a:xfrm>
                <a:off x="341789" y="1393794"/>
                <a:ext cx="11216937" cy="27604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1" i="1" dirty="0" smtClean="0">
                          <a:latin typeface="Cambria Math" panose="02040503050406030204" pitchFamily="18" charset="0"/>
                          <a:ea typeface="Cambria Math" panose="02040503050406030204" pitchFamily="18" charset="0"/>
                        </a:rPr>
                        <m:t>𝜺</m:t>
                      </m:r>
                      <m:r>
                        <a:rPr lang="en-US" sz="2000" b="1" i="1" dirty="0" smtClean="0">
                          <a:latin typeface="Cambria Math" panose="02040503050406030204" pitchFamily="18" charset="0"/>
                          <a:ea typeface="Cambria Math" panose="02040503050406030204" pitchFamily="18" charset="0"/>
                        </a:rPr>
                        <m:t>𝒆𝒇𝒇</m:t>
                      </m:r>
                      <m:r>
                        <a:rPr lang="en-US" sz="2000" b="1" i="1" dirty="0" smtClean="0">
                          <a:latin typeface="Cambria Math" panose="02040503050406030204" pitchFamily="18" charset="0"/>
                          <a:ea typeface="Cambria Math" panose="02040503050406030204" pitchFamily="18" charset="0"/>
                        </a:rPr>
                        <m:t>= </m:t>
                      </m:r>
                      <m:f>
                        <m:fPr>
                          <m:ctrlPr>
                            <a:rPr lang="en-US" sz="2000" b="1" i="1" dirty="0" smtClean="0">
                              <a:latin typeface="Cambria Math" panose="02040503050406030204" pitchFamily="18" charset="0"/>
                              <a:ea typeface="Cambria Math" panose="02040503050406030204" pitchFamily="18" charset="0"/>
                            </a:rPr>
                          </m:ctrlPr>
                        </m:fPr>
                        <m:num>
                          <m:r>
                            <a:rPr lang="en-US" sz="2000" b="1" i="1" dirty="0" smtClean="0">
                              <a:latin typeface="Cambria Math" panose="02040503050406030204" pitchFamily="18" charset="0"/>
                              <a:ea typeface="Cambria Math" panose="02040503050406030204" pitchFamily="18" charset="0"/>
                            </a:rPr>
                            <m:t>𝜺</m:t>
                          </m:r>
                          <m:r>
                            <a:rPr lang="en-US" sz="2000" b="1" i="1" dirty="0" smtClean="0">
                              <a:latin typeface="Cambria Math" panose="02040503050406030204" pitchFamily="18" charset="0"/>
                              <a:ea typeface="Cambria Math" panose="02040503050406030204" pitchFamily="18" charset="0"/>
                            </a:rPr>
                            <m:t>𝒓</m:t>
                          </m:r>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𝟏</m:t>
                          </m:r>
                        </m:num>
                        <m:den>
                          <m:r>
                            <a:rPr lang="en-US" sz="2000" b="1" i="1" dirty="0" smtClean="0">
                              <a:latin typeface="Cambria Math" panose="02040503050406030204" pitchFamily="18" charset="0"/>
                              <a:ea typeface="Cambria Math" panose="02040503050406030204" pitchFamily="18" charset="0"/>
                            </a:rPr>
                            <m:t>𝟐</m:t>
                          </m:r>
                          <m:r>
                            <a:rPr lang="en-US" sz="2000" b="1" i="1" dirty="0" smtClean="0">
                              <a:latin typeface="Cambria Math" panose="02040503050406030204" pitchFamily="18" charset="0"/>
                              <a:ea typeface="Cambria Math" panose="02040503050406030204" pitchFamily="18" charset="0"/>
                            </a:rPr>
                            <m:t> </m:t>
                          </m:r>
                        </m:den>
                      </m:f>
                      <m:r>
                        <a:rPr lang="en-US" sz="2000" b="1" i="1" dirty="0" smtClean="0">
                          <a:latin typeface="Cambria Math" panose="02040503050406030204" pitchFamily="18" charset="0"/>
                          <a:ea typeface="Cambria Math" panose="02040503050406030204" pitchFamily="18" charset="0"/>
                        </a:rPr>
                        <m:t>+</m:t>
                      </m:r>
                      <m:f>
                        <m:fPr>
                          <m:ctrlPr>
                            <a:rPr lang="en-US" sz="2000" b="1" i="1" dirty="0" smtClean="0">
                              <a:latin typeface="Cambria Math" panose="02040503050406030204" pitchFamily="18" charset="0"/>
                              <a:ea typeface="Cambria Math" panose="02040503050406030204" pitchFamily="18" charset="0"/>
                            </a:rPr>
                          </m:ctrlPr>
                        </m:fPr>
                        <m:num>
                          <m:r>
                            <a:rPr lang="en-US" sz="2000" b="1" i="1" dirty="0" smtClean="0">
                              <a:latin typeface="Cambria Math" panose="02040503050406030204" pitchFamily="18" charset="0"/>
                              <a:ea typeface="Cambria Math" panose="02040503050406030204" pitchFamily="18" charset="0"/>
                            </a:rPr>
                            <m:t>𝜺</m:t>
                          </m:r>
                          <m:r>
                            <a:rPr lang="en-US" sz="2000" b="1" i="1" dirty="0" smtClean="0">
                              <a:latin typeface="Cambria Math" panose="02040503050406030204" pitchFamily="18" charset="0"/>
                              <a:ea typeface="Cambria Math" panose="02040503050406030204" pitchFamily="18" charset="0"/>
                            </a:rPr>
                            <m:t>𝒓</m:t>
                          </m:r>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𝟏</m:t>
                          </m:r>
                        </m:num>
                        <m:den>
                          <m:r>
                            <a:rPr lang="en-US" sz="2000" b="1" i="1" dirty="0" smtClean="0">
                              <a:latin typeface="Cambria Math" panose="02040503050406030204" pitchFamily="18" charset="0"/>
                              <a:ea typeface="Cambria Math" panose="02040503050406030204" pitchFamily="18" charset="0"/>
                            </a:rPr>
                            <m:t>𝟐</m:t>
                          </m:r>
                        </m:den>
                      </m:f>
                      <m:sSup>
                        <m:sSupPr>
                          <m:ctrlPr>
                            <a:rPr lang="en-US" sz="2000" b="1" i="1" dirty="0" smtClean="0">
                              <a:latin typeface="Cambria Math" panose="02040503050406030204" pitchFamily="18" charset="0"/>
                              <a:ea typeface="Cambria Math" panose="02040503050406030204" pitchFamily="18" charset="0"/>
                            </a:rPr>
                          </m:ctrlPr>
                        </m:sSupPr>
                        <m:e>
                          <m:d>
                            <m:dPr>
                              <m:ctrlPr>
                                <a:rPr lang="en-US" sz="2000" b="1" i="1" dirty="0" smtClean="0">
                                  <a:latin typeface="Cambria Math" panose="02040503050406030204" pitchFamily="18" charset="0"/>
                                  <a:ea typeface="Cambria Math" panose="02040503050406030204" pitchFamily="18" charset="0"/>
                                </a:rPr>
                              </m:ctrlPr>
                            </m:dPr>
                            <m:e>
                              <m:r>
                                <a:rPr lang="en-US" sz="2000" b="1" i="1" dirty="0" smtClean="0">
                                  <a:latin typeface="Cambria Math" panose="02040503050406030204" pitchFamily="18" charset="0"/>
                                  <a:ea typeface="Cambria Math" panose="02040503050406030204" pitchFamily="18" charset="0"/>
                                </a:rPr>
                                <m:t>𝟏</m:t>
                              </m:r>
                              <m:r>
                                <a:rPr lang="en-US" sz="2000" b="1" i="1" dirty="0" smtClean="0">
                                  <a:latin typeface="Cambria Math" panose="02040503050406030204" pitchFamily="18" charset="0"/>
                                  <a:ea typeface="Cambria Math" panose="02040503050406030204" pitchFamily="18" charset="0"/>
                                </a:rPr>
                                <m:t>+</m:t>
                              </m:r>
                              <m:f>
                                <m:fPr>
                                  <m:ctrlPr>
                                    <a:rPr lang="en-US" sz="2000" b="1" i="1" dirty="0" smtClean="0">
                                      <a:latin typeface="Cambria Math" panose="02040503050406030204" pitchFamily="18" charset="0"/>
                                      <a:ea typeface="Cambria Math" panose="02040503050406030204" pitchFamily="18" charset="0"/>
                                    </a:rPr>
                                  </m:ctrlPr>
                                </m:fPr>
                                <m:num>
                                  <m:r>
                                    <a:rPr lang="en-US" sz="2000" b="1" i="1" dirty="0" smtClean="0">
                                      <a:latin typeface="Cambria Math" panose="02040503050406030204" pitchFamily="18" charset="0"/>
                                      <a:ea typeface="Cambria Math" panose="02040503050406030204" pitchFamily="18" charset="0"/>
                                    </a:rPr>
                                    <m:t>𝟏𝟐</m:t>
                                  </m:r>
                                  <m:r>
                                    <a:rPr lang="en-US" sz="2000" b="1" i="1" dirty="0" smtClean="0">
                                      <a:latin typeface="Cambria Math" panose="02040503050406030204" pitchFamily="18" charset="0"/>
                                      <a:ea typeface="Cambria Math" panose="02040503050406030204" pitchFamily="18" charset="0"/>
                                    </a:rPr>
                                    <m:t>𝒅</m:t>
                                  </m:r>
                                </m:num>
                                <m:den>
                                  <m:r>
                                    <a:rPr lang="en-US" sz="2000" b="1" i="1" dirty="0" smtClean="0">
                                      <a:latin typeface="Cambria Math" panose="02040503050406030204" pitchFamily="18" charset="0"/>
                                      <a:ea typeface="Cambria Math" panose="02040503050406030204" pitchFamily="18" charset="0"/>
                                    </a:rPr>
                                    <m:t>𝑾</m:t>
                                  </m:r>
                                </m:den>
                              </m:f>
                            </m:e>
                          </m:d>
                        </m:e>
                        <m:sup>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𝟏</m:t>
                          </m:r>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𝟐</m:t>
                          </m:r>
                        </m:sup>
                      </m:sSup>
                      <m:r>
                        <a:rPr lang="en-US" sz="2000" b="1" i="1" dirty="0" smtClean="0">
                          <a:latin typeface="Cambria Math" panose="02040503050406030204" pitchFamily="18" charset="0"/>
                          <a:ea typeface="Cambria Math" panose="02040503050406030204" pitchFamily="18" charset="0"/>
                        </a:rPr>
                        <m:t>=</m:t>
                      </m:r>
                      <m:f>
                        <m:fPr>
                          <m:ctrlPr>
                            <a:rPr lang="en-US" sz="2000" b="1" i="1" dirty="0">
                              <a:latin typeface="Cambria Math" panose="02040503050406030204" pitchFamily="18" charset="0"/>
                              <a:ea typeface="Cambria Math" panose="02040503050406030204" pitchFamily="18" charset="0"/>
                            </a:rPr>
                          </m:ctrlPr>
                        </m:fPr>
                        <m:num>
                          <m:r>
                            <a:rPr lang="en-US" sz="2000" b="1" i="1" dirty="0" smtClean="0">
                              <a:latin typeface="Cambria Math" panose="02040503050406030204" pitchFamily="18" charset="0"/>
                              <a:ea typeface="Cambria Math" panose="02040503050406030204" pitchFamily="18" charset="0"/>
                            </a:rPr>
                            <m:t>𝟑</m:t>
                          </m:r>
                          <m:r>
                            <a:rPr lang="en-US" sz="2000" b="1" i="1" dirty="0">
                              <a:latin typeface="Cambria Math" panose="02040503050406030204" pitchFamily="18" charset="0"/>
                              <a:ea typeface="Cambria Math" panose="02040503050406030204" pitchFamily="18" charset="0"/>
                            </a:rPr>
                            <m:t>+</m:t>
                          </m:r>
                          <m:r>
                            <a:rPr lang="en-US" sz="2000" b="1" i="1" dirty="0">
                              <a:latin typeface="Cambria Math" panose="02040503050406030204" pitchFamily="18" charset="0"/>
                              <a:ea typeface="Cambria Math" panose="02040503050406030204" pitchFamily="18" charset="0"/>
                            </a:rPr>
                            <m:t>𝟏</m:t>
                          </m:r>
                        </m:num>
                        <m:den>
                          <m:r>
                            <a:rPr lang="en-US" sz="2000" b="1" i="1" dirty="0">
                              <a:latin typeface="Cambria Math" panose="02040503050406030204" pitchFamily="18" charset="0"/>
                              <a:ea typeface="Cambria Math" panose="02040503050406030204" pitchFamily="18" charset="0"/>
                            </a:rPr>
                            <m:t>𝟐</m:t>
                          </m:r>
                          <m:r>
                            <a:rPr lang="en-US" sz="2000" b="1" i="1" dirty="0">
                              <a:latin typeface="Cambria Math" panose="02040503050406030204" pitchFamily="18" charset="0"/>
                              <a:ea typeface="Cambria Math" panose="02040503050406030204" pitchFamily="18" charset="0"/>
                            </a:rPr>
                            <m:t> </m:t>
                          </m:r>
                        </m:den>
                      </m:f>
                      <m:r>
                        <a:rPr lang="en-US" sz="2000" b="1" i="1" dirty="0">
                          <a:latin typeface="Cambria Math" panose="02040503050406030204" pitchFamily="18" charset="0"/>
                          <a:ea typeface="Cambria Math" panose="02040503050406030204" pitchFamily="18" charset="0"/>
                        </a:rPr>
                        <m:t>+</m:t>
                      </m:r>
                      <m:f>
                        <m:fPr>
                          <m:ctrlPr>
                            <a:rPr lang="en-US" sz="2000" b="1" i="1" dirty="0">
                              <a:latin typeface="Cambria Math" panose="02040503050406030204" pitchFamily="18" charset="0"/>
                              <a:ea typeface="Cambria Math" panose="02040503050406030204" pitchFamily="18" charset="0"/>
                            </a:rPr>
                          </m:ctrlPr>
                        </m:fPr>
                        <m:num>
                          <m:r>
                            <a:rPr lang="en-US" sz="2000" b="1" i="1" dirty="0" smtClean="0">
                              <a:latin typeface="Cambria Math" panose="02040503050406030204" pitchFamily="18" charset="0"/>
                              <a:ea typeface="Cambria Math" panose="02040503050406030204" pitchFamily="18" charset="0"/>
                            </a:rPr>
                            <m:t>𝟑</m:t>
                          </m:r>
                          <m:r>
                            <a:rPr lang="en-US" sz="2000" b="1" i="1" dirty="0">
                              <a:latin typeface="Cambria Math" panose="02040503050406030204" pitchFamily="18" charset="0"/>
                              <a:ea typeface="Cambria Math" panose="02040503050406030204" pitchFamily="18" charset="0"/>
                            </a:rPr>
                            <m:t>−</m:t>
                          </m:r>
                          <m:r>
                            <a:rPr lang="en-US" sz="2000" b="1" i="1" dirty="0">
                              <a:latin typeface="Cambria Math" panose="02040503050406030204" pitchFamily="18" charset="0"/>
                              <a:ea typeface="Cambria Math" panose="02040503050406030204" pitchFamily="18" charset="0"/>
                            </a:rPr>
                            <m:t>𝟏</m:t>
                          </m:r>
                        </m:num>
                        <m:den>
                          <m:r>
                            <a:rPr lang="en-US" sz="2000" b="1" i="1" dirty="0">
                              <a:latin typeface="Cambria Math" panose="02040503050406030204" pitchFamily="18" charset="0"/>
                              <a:ea typeface="Cambria Math" panose="02040503050406030204" pitchFamily="18" charset="0"/>
                            </a:rPr>
                            <m:t>𝟐</m:t>
                          </m:r>
                        </m:den>
                      </m:f>
                      <m:sSup>
                        <m:sSupPr>
                          <m:ctrlPr>
                            <a:rPr lang="en-US" sz="2000" b="1" i="1" dirty="0">
                              <a:latin typeface="Cambria Math" panose="02040503050406030204" pitchFamily="18" charset="0"/>
                              <a:ea typeface="Cambria Math" panose="02040503050406030204" pitchFamily="18" charset="0"/>
                            </a:rPr>
                          </m:ctrlPr>
                        </m:sSupPr>
                        <m:e>
                          <m:d>
                            <m:dPr>
                              <m:ctrlPr>
                                <a:rPr lang="en-US" sz="2000" b="1" i="1" dirty="0">
                                  <a:latin typeface="Cambria Math" panose="02040503050406030204" pitchFamily="18" charset="0"/>
                                  <a:ea typeface="Cambria Math" panose="02040503050406030204" pitchFamily="18" charset="0"/>
                                </a:rPr>
                              </m:ctrlPr>
                            </m:dPr>
                            <m:e>
                              <m:r>
                                <a:rPr lang="en-US" sz="2000" b="1" i="1" dirty="0">
                                  <a:latin typeface="Cambria Math" panose="02040503050406030204" pitchFamily="18" charset="0"/>
                                  <a:ea typeface="Cambria Math" panose="02040503050406030204" pitchFamily="18" charset="0"/>
                                </a:rPr>
                                <m:t>𝟏</m:t>
                              </m:r>
                              <m:r>
                                <a:rPr lang="en-US" sz="2000" b="1" i="1" dirty="0">
                                  <a:latin typeface="Cambria Math" panose="02040503050406030204" pitchFamily="18" charset="0"/>
                                  <a:ea typeface="Cambria Math" panose="02040503050406030204" pitchFamily="18" charset="0"/>
                                </a:rPr>
                                <m:t>+</m:t>
                              </m:r>
                              <m:f>
                                <m:fPr>
                                  <m:ctrlPr>
                                    <a:rPr lang="en-US" sz="2000" b="1" i="1" dirty="0">
                                      <a:latin typeface="Cambria Math" panose="02040503050406030204" pitchFamily="18" charset="0"/>
                                      <a:ea typeface="Cambria Math" panose="02040503050406030204" pitchFamily="18" charset="0"/>
                                    </a:rPr>
                                  </m:ctrlPr>
                                </m:fPr>
                                <m:num>
                                  <m:r>
                                    <a:rPr lang="en-US" sz="2000" b="1" i="1" dirty="0">
                                      <a:latin typeface="Cambria Math" panose="02040503050406030204" pitchFamily="18" charset="0"/>
                                      <a:ea typeface="Cambria Math" panose="02040503050406030204" pitchFamily="18" charset="0"/>
                                    </a:rPr>
                                    <m:t>𝟏𝟐</m:t>
                                  </m:r>
                                  <m:r>
                                    <a:rPr lang="en-US" sz="2000" b="1" i="1" dirty="0" smtClean="0">
                                      <a:latin typeface="Cambria Math" panose="02040503050406030204" pitchFamily="18" charset="0"/>
                                      <a:ea typeface="Cambria Math" panose="02040503050406030204" pitchFamily="18" charset="0"/>
                                    </a:rPr>
                                    <m:t>∗</m:t>
                                  </m:r>
                                  <m:r>
                                    <a:rPr lang="en-US" sz="2000" b="1" i="1">
                                      <a:latin typeface="Cambria Math" panose="02040503050406030204" pitchFamily="18" charset="0"/>
                                    </a:rPr>
                                    <m:t>𝟏𝟎𝟎</m:t>
                                  </m:r>
                                </m:num>
                                <m:den>
                                  <m:r>
                                    <a:rPr lang="en-US" sz="2000" b="1" i="1">
                                      <a:latin typeface="Cambria Math" panose="02040503050406030204" pitchFamily="18" charset="0"/>
                                    </a:rPr>
                                    <m:t>𝟒𝟐𝟖</m:t>
                                  </m:r>
                                  <m:r>
                                    <a:rPr lang="en-US" sz="2000" b="1" i="1">
                                      <a:latin typeface="Cambria Math" panose="02040503050406030204" pitchFamily="18" charset="0"/>
                                    </a:rPr>
                                    <m:t>.</m:t>
                                  </m:r>
                                  <m:r>
                                    <a:rPr lang="en-US" sz="2000" b="1" i="1">
                                      <a:latin typeface="Cambria Math" panose="02040503050406030204" pitchFamily="18" charset="0"/>
                                    </a:rPr>
                                    <m:t>𝟐𝟓𝟓𝟗</m:t>
                                  </m:r>
                                </m:den>
                              </m:f>
                            </m:e>
                          </m:d>
                        </m:e>
                        <m:sup>
                          <m:r>
                            <a:rPr lang="en-US" sz="2000" b="1" i="1" dirty="0">
                              <a:latin typeface="Cambria Math" panose="02040503050406030204" pitchFamily="18" charset="0"/>
                              <a:ea typeface="Cambria Math" panose="02040503050406030204" pitchFamily="18" charset="0"/>
                            </a:rPr>
                            <m:t>−</m:t>
                          </m:r>
                          <m:r>
                            <a:rPr lang="en-US" sz="2000" b="1" i="1" dirty="0">
                              <a:latin typeface="Cambria Math" panose="02040503050406030204" pitchFamily="18" charset="0"/>
                              <a:ea typeface="Cambria Math" panose="02040503050406030204" pitchFamily="18" charset="0"/>
                            </a:rPr>
                            <m:t>𝟏</m:t>
                          </m:r>
                          <m:r>
                            <a:rPr lang="en-US" sz="2000" b="1" i="1" dirty="0">
                              <a:latin typeface="Cambria Math" panose="02040503050406030204" pitchFamily="18" charset="0"/>
                              <a:ea typeface="Cambria Math" panose="02040503050406030204" pitchFamily="18" charset="0"/>
                            </a:rPr>
                            <m:t>/</m:t>
                          </m:r>
                          <m:r>
                            <a:rPr lang="en-US" sz="2000" b="1" i="1" dirty="0">
                              <a:latin typeface="Cambria Math" panose="02040503050406030204" pitchFamily="18" charset="0"/>
                              <a:ea typeface="Cambria Math" panose="02040503050406030204" pitchFamily="18" charset="0"/>
                            </a:rPr>
                            <m:t>𝟐</m:t>
                          </m:r>
                        </m:sup>
                      </m:sSup>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𝟐</m:t>
                      </m:r>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𝟓𝟏𝟐𝟖𝟓</m:t>
                      </m:r>
                    </m:oMath>
                  </m:oMathPara>
                </a14:m>
                <a:endParaRPr lang="en-US" sz="2000" b="1" i="1" dirty="0">
                  <a:latin typeface="Cambria Math" panose="02040503050406030204" pitchFamily="18" charset="0"/>
                  <a:ea typeface="Cambria Math" panose="02040503050406030204" pitchFamily="18" charset="0"/>
                </a:endParaRPr>
              </a:p>
              <a:p>
                <a:endParaRPr lang="en-US" sz="2000" b="1" i="1" dirty="0">
                  <a:latin typeface="Cambria Math" panose="02040503050406030204" pitchFamily="18" charset="0"/>
                  <a:ea typeface="Cambria Math" panose="02040503050406030204" pitchFamily="18" charset="0"/>
                </a:endParaRPr>
              </a:p>
              <a:p>
                <a:endParaRPr lang="en-US" sz="2000" b="1" i="1" dirty="0">
                  <a:latin typeface="Cambria Math" panose="02040503050406030204" pitchFamily="18" charset="0"/>
                  <a:ea typeface="Cambria Math" panose="02040503050406030204" pitchFamily="18" charset="0"/>
                </a:endParaRPr>
              </a:p>
              <a:p>
                <a:r>
                  <a:rPr lang="en-US" sz="2000" b="1" i="1" dirty="0">
                    <a:latin typeface="Cambria Math" panose="02040503050406030204" pitchFamily="18" charset="0"/>
                    <a:ea typeface="Cambria Math" panose="02040503050406030204" pitchFamily="18" charset="0"/>
                  </a:rPr>
                  <a:t>Calculate length of  the 35 ohm quarter wave line</a:t>
                </a:r>
              </a:p>
              <a:p>
                <a:pPr/>
                <a14:m>
                  <m:oMathPara xmlns:m="http://schemas.openxmlformats.org/officeDocument/2006/math">
                    <m:oMathParaPr>
                      <m:jc m:val="left"/>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𝑳</m:t>
                      </m:r>
                      <m:r>
                        <a:rPr lang="en-US" sz="2000" b="1" i="1" smtClean="0">
                          <a:latin typeface="Cambria Math" panose="02040503050406030204" pitchFamily="18" charset="0"/>
                          <a:ea typeface="Cambria Math" panose="02040503050406030204" pitchFamily="18" charset="0"/>
                        </a:rPr>
                        <m:t>𝟑𝟓</m:t>
                      </m:r>
                      <m:r>
                        <a:rPr lang="en-US" sz="2000" b="1" i="1" smtClean="0">
                          <a:latin typeface="Cambria Math" panose="02040503050406030204" pitchFamily="18" charset="0"/>
                          <a:ea typeface="Cambria Math" panose="02040503050406030204" pitchFamily="18" charset="0"/>
                        </a:rPr>
                        <m:t>=</m:t>
                      </m:r>
                      <m:f>
                        <m:fPr>
                          <m:ctrlPr>
                            <a:rPr lang="en-US" sz="2000" b="1" i="1" smtClean="0">
                              <a:latin typeface="Cambria Math" panose="02040503050406030204" pitchFamily="18" charset="0"/>
                              <a:ea typeface="Cambria Math" panose="02040503050406030204" pitchFamily="18" charset="0"/>
                            </a:rPr>
                          </m:ctrlPr>
                        </m:fPr>
                        <m:num>
                          <m:r>
                            <a:rPr lang="en-US" sz="2000" b="1" i="1" smtClean="0">
                              <a:latin typeface="Cambria Math" panose="02040503050406030204" pitchFamily="18" charset="0"/>
                              <a:ea typeface="Cambria Math" panose="02040503050406030204" pitchFamily="18" charset="0"/>
                            </a:rPr>
                            <m:t>𝝀</m:t>
                          </m:r>
                        </m:num>
                        <m:den>
                          <m:r>
                            <a:rPr lang="en-US" sz="2000" b="1" i="1" smtClean="0">
                              <a:latin typeface="Cambria Math" panose="02040503050406030204" pitchFamily="18" charset="0"/>
                              <a:ea typeface="Cambria Math" panose="02040503050406030204" pitchFamily="18" charset="0"/>
                            </a:rPr>
                            <m:t>𝟒</m:t>
                          </m:r>
                        </m:den>
                      </m:f>
                      <m:r>
                        <a:rPr lang="en-US" sz="2000" b="1" i="1" smtClean="0">
                          <a:latin typeface="Cambria Math" panose="02040503050406030204" pitchFamily="18" charset="0"/>
                          <a:ea typeface="Cambria Math" panose="02040503050406030204" pitchFamily="18" charset="0"/>
                        </a:rPr>
                        <m:t>=</m:t>
                      </m:r>
                      <m:f>
                        <m:fPr>
                          <m:ctrlPr>
                            <a:rPr lang="en-US" sz="2000" b="1" i="1" smtClean="0">
                              <a:latin typeface="Cambria Math" panose="02040503050406030204" pitchFamily="18" charset="0"/>
                              <a:ea typeface="Cambria Math" panose="02040503050406030204" pitchFamily="18" charset="0"/>
                            </a:rPr>
                          </m:ctrlPr>
                        </m:fPr>
                        <m:num>
                          <m:r>
                            <a:rPr lang="en-US" sz="2000" b="1" i="1" smtClean="0">
                              <a:latin typeface="Cambria Math" panose="02040503050406030204" pitchFamily="18" charset="0"/>
                              <a:ea typeface="Cambria Math" panose="02040503050406030204" pitchFamily="18" charset="0"/>
                            </a:rPr>
                            <m:t>𝝀</m:t>
                          </m:r>
                          <m:r>
                            <a:rPr lang="en-US" sz="2000" b="1" i="1" smtClean="0">
                              <a:latin typeface="Cambria Math" panose="02040503050406030204" pitchFamily="18" charset="0"/>
                              <a:ea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  </m:t>
                          </m:r>
                        </m:num>
                        <m:den>
                          <m:r>
                            <a:rPr lang="en-US" sz="2000" b="1" i="1" smtClean="0">
                              <a:latin typeface="Cambria Math" panose="02040503050406030204" pitchFamily="18" charset="0"/>
                              <a:ea typeface="Cambria Math" panose="02040503050406030204" pitchFamily="18" charset="0"/>
                            </a:rPr>
                            <m:t>𝟒</m:t>
                          </m:r>
                          <m:r>
                            <a:rPr lang="en-US" sz="2000" b="1" i="1" smtClean="0">
                              <a:latin typeface="Cambria Math" panose="02040503050406030204" pitchFamily="18" charset="0"/>
                              <a:ea typeface="Cambria Math" panose="02040503050406030204" pitchFamily="18" charset="0"/>
                            </a:rPr>
                            <m:t>∗√</m:t>
                          </m:r>
                          <m:r>
                            <a:rPr lang="en-US" sz="2000" b="1" i="1" dirty="0">
                              <a:latin typeface="Cambria Math" panose="02040503050406030204" pitchFamily="18" charset="0"/>
                              <a:ea typeface="Cambria Math" panose="02040503050406030204" pitchFamily="18" charset="0"/>
                            </a:rPr>
                            <m:t>𝜺</m:t>
                          </m:r>
                          <m:r>
                            <a:rPr lang="en-US" sz="2000" b="1" i="1" dirty="0">
                              <a:latin typeface="Cambria Math" panose="02040503050406030204" pitchFamily="18" charset="0"/>
                              <a:ea typeface="Cambria Math" panose="02040503050406030204" pitchFamily="18" charset="0"/>
                            </a:rPr>
                            <m:t>𝒆𝒇𝒇</m:t>
                          </m:r>
                        </m:den>
                      </m:f>
                      <m:r>
                        <a:rPr lang="en-US" sz="2000" b="1" i="1" smtClean="0">
                          <a:latin typeface="Cambria Math" panose="02040503050406030204" pitchFamily="18" charset="0"/>
                          <a:ea typeface="Cambria Math" panose="02040503050406030204" pitchFamily="18" charset="0"/>
                        </a:rPr>
                        <m:t>=</m:t>
                      </m:r>
                      <m:f>
                        <m:fPr>
                          <m:ctrlPr>
                            <a:rPr lang="en-US" sz="2000" b="1" i="1" smtClean="0">
                              <a:latin typeface="Cambria Math" panose="02040503050406030204" pitchFamily="18" charset="0"/>
                              <a:ea typeface="Cambria Math" panose="02040503050406030204" pitchFamily="18" charset="0"/>
                            </a:rPr>
                          </m:ctrlPr>
                        </m:fPr>
                        <m:num>
                          <m:r>
                            <a:rPr lang="en-US" sz="2000" b="1" i="1" smtClean="0">
                              <a:latin typeface="Cambria Math" panose="02040503050406030204" pitchFamily="18" charset="0"/>
                              <a:ea typeface="Cambria Math" panose="02040503050406030204" pitchFamily="18" charset="0"/>
                            </a:rPr>
                            <m:t>𝟏𝟎</m:t>
                          </m:r>
                        </m:num>
                        <m:den>
                          <m:r>
                            <a:rPr lang="en-US" sz="2000" b="1" i="1" smtClean="0">
                              <a:latin typeface="Cambria Math" panose="02040503050406030204" pitchFamily="18" charset="0"/>
                              <a:ea typeface="Cambria Math" panose="02040503050406030204" pitchFamily="18" charset="0"/>
                            </a:rPr>
                            <m:t>𝟒</m:t>
                          </m:r>
                          <m:r>
                            <a:rPr lang="en-US" sz="2000" b="1" i="1" smtClean="0">
                              <a:latin typeface="Cambria Math" panose="02040503050406030204" pitchFamily="18" charset="0"/>
                              <a:ea typeface="Cambria Math" panose="02040503050406030204" pitchFamily="18" charset="0"/>
                            </a:rPr>
                            <m:t>∗√(</m:t>
                          </m:r>
                          <m:r>
                            <a:rPr lang="en-US" sz="2000" b="1" i="1" dirty="0">
                              <a:latin typeface="Cambria Math" panose="02040503050406030204" pitchFamily="18" charset="0"/>
                              <a:ea typeface="Cambria Math" panose="02040503050406030204" pitchFamily="18" charset="0"/>
                            </a:rPr>
                            <m:t>𝟐</m:t>
                          </m:r>
                          <m:r>
                            <a:rPr lang="en-US" sz="2000" b="1" i="1" dirty="0">
                              <a:latin typeface="Cambria Math" panose="02040503050406030204" pitchFamily="18" charset="0"/>
                              <a:ea typeface="Cambria Math" panose="02040503050406030204" pitchFamily="18" charset="0"/>
                            </a:rPr>
                            <m:t>.</m:t>
                          </m:r>
                          <m:r>
                            <a:rPr lang="en-US" sz="2000" b="1" i="1" dirty="0">
                              <a:latin typeface="Cambria Math" panose="02040503050406030204" pitchFamily="18" charset="0"/>
                              <a:ea typeface="Cambria Math" panose="02040503050406030204" pitchFamily="18" charset="0"/>
                            </a:rPr>
                            <m:t>𝟓𝟏𝟐𝟖𝟓</m:t>
                          </m:r>
                          <m:r>
                            <a:rPr lang="en-US" sz="2000" b="1" i="1" dirty="0" smtClean="0">
                              <a:latin typeface="Cambria Math" panose="02040503050406030204" pitchFamily="18" charset="0"/>
                              <a:ea typeface="Cambria Math" panose="02040503050406030204" pitchFamily="18" charset="0"/>
                            </a:rPr>
                            <m:t>)</m:t>
                          </m:r>
                        </m:den>
                      </m:f>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𝟓𝟕𝟕</m:t>
                      </m:r>
                      <m:r>
                        <a:rPr lang="en-US" sz="2000" b="1" i="1" smtClean="0">
                          <a:latin typeface="Cambria Math" panose="02040503050406030204" pitchFamily="18" charset="0"/>
                          <a:ea typeface="Cambria Math" panose="02040503050406030204" pitchFamily="18" charset="0"/>
                        </a:rPr>
                        <m:t>𝒎𝒎</m:t>
                      </m:r>
                      <m:r>
                        <a:rPr lang="en-US" sz="2000" b="1" i="1" smtClean="0">
                          <a:latin typeface="Cambria Math" panose="02040503050406030204" pitchFamily="18" charset="0"/>
                          <a:ea typeface="Cambria Math" panose="02040503050406030204" pitchFamily="18" charset="0"/>
                        </a:rPr>
                        <m:t> </m:t>
                      </m:r>
                    </m:oMath>
                  </m:oMathPara>
                </a14:m>
                <a:endParaRPr lang="en-US" sz="2000" b="1" i="1" dirty="0">
                  <a:latin typeface="Cambria Math" panose="02040503050406030204" pitchFamily="18" charset="0"/>
                  <a:ea typeface="Cambria Math" panose="02040503050406030204" pitchFamily="18" charset="0"/>
                </a:endParaRPr>
              </a:p>
              <a:p>
                <a:endParaRPr lang="en-US" sz="2000" dirty="0"/>
              </a:p>
            </p:txBody>
          </p:sp>
        </mc:Choice>
        <mc:Fallback xmlns="">
          <p:sp>
            <p:nvSpPr>
              <p:cNvPr id="4" name="TextBox 3">
                <a:extLst>
                  <a:ext uri="{FF2B5EF4-FFF2-40B4-BE49-F238E27FC236}">
                    <a16:creationId xmlns:a16="http://schemas.microsoft.com/office/drawing/2014/main" id="{5609CC2F-1099-4D70-869D-0F752B6213A5}"/>
                  </a:ext>
                </a:extLst>
              </p:cNvPr>
              <p:cNvSpPr txBox="1">
                <a:spLocks noRot="1" noChangeAspect="1" noMove="1" noResize="1" noEditPoints="1" noAdjustHandles="1" noChangeArrowheads="1" noChangeShapeType="1" noTextEdit="1"/>
              </p:cNvSpPr>
              <p:nvPr/>
            </p:nvSpPr>
            <p:spPr>
              <a:xfrm>
                <a:off x="341789" y="1393794"/>
                <a:ext cx="11216937" cy="2760436"/>
              </a:xfrm>
              <a:prstGeom prst="rect">
                <a:avLst/>
              </a:prstGeom>
              <a:blipFill>
                <a:blip r:embed="rId2"/>
                <a:stretch>
                  <a:fillRect l="-543"/>
                </a:stretch>
              </a:blipFill>
            </p:spPr>
            <p:txBody>
              <a:bodyPr/>
              <a:lstStyle/>
              <a:p>
                <a:r>
                  <a:rPr lang="en-US">
                    <a:noFill/>
                  </a:rPr>
                  <a:t> </a:t>
                </a:r>
              </a:p>
            </p:txBody>
          </p:sp>
        </mc:Fallback>
      </mc:AlternateContent>
    </p:spTree>
    <p:extLst>
      <p:ext uri="{BB962C8B-B14F-4D97-AF65-F5344CB8AC3E}">
        <p14:creationId xmlns:p14="http://schemas.microsoft.com/office/powerpoint/2010/main" val="2049404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layout</a:t>
            </a:r>
          </a:p>
        </p:txBody>
      </p:sp>
      <p:pic>
        <p:nvPicPr>
          <p:cNvPr id="4" name="Picture 3">
            <a:extLst>
              <a:ext uri="{FF2B5EF4-FFF2-40B4-BE49-F238E27FC236}">
                <a16:creationId xmlns:a16="http://schemas.microsoft.com/office/drawing/2014/main" id="{84E27BFD-B18D-487A-AAD1-7B7EAEA3EABC}"/>
              </a:ext>
            </a:extLst>
          </p:cNvPr>
          <p:cNvPicPr>
            <a:picLocks noChangeAspect="1"/>
          </p:cNvPicPr>
          <p:nvPr/>
        </p:nvPicPr>
        <p:blipFill rotWithShape="1">
          <a:blip r:embed="rId2"/>
          <a:srcRect l="11724" t="15405" r="23835" b="9515"/>
          <a:stretch/>
        </p:blipFill>
        <p:spPr>
          <a:xfrm>
            <a:off x="2167630" y="1447060"/>
            <a:ext cx="7856739" cy="5149048"/>
          </a:xfrm>
          <a:prstGeom prst="rect">
            <a:avLst/>
          </a:prstGeom>
        </p:spPr>
      </p:pic>
    </p:spTree>
    <p:extLst>
      <p:ext uri="{BB962C8B-B14F-4D97-AF65-F5344CB8AC3E}">
        <p14:creationId xmlns:p14="http://schemas.microsoft.com/office/powerpoint/2010/main" val="1040565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DC04-AD52-45CE-A5FD-24B134909416}"/>
              </a:ext>
            </a:extLst>
          </p:cNvPr>
          <p:cNvSpPr>
            <a:spLocks noGrp="1"/>
          </p:cNvSpPr>
          <p:nvPr>
            <p:ph type="title"/>
          </p:nvPr>
        </p:nvSpPr>
        <p:spPr>
          <a:xfrm>
            <a:off x="350667" y="0"/>
            <a:ext cx="6707081" cy="1179576"/>
          </a:xfrm>
        </p:spPr>
        <p:txBody>
          <a:bodyPr/>
          <a:lstStyle/>
          <a:p>
            <a:r>
              <a:rPr lang="en-US" dirty="0"/>
              <a:t>S parameters for the coupler</a:t>
            </a:r>
          </a:p>
        </p:txBody>
      </p:sp>
      <p:pic>
        <p:nvPicPr>
          <p:cNvPr id="12" name="Picture 11">
            <a:extLst>
              <a:ext uri="{FF2B5EF4-FFF2-40B4-BE49-F238E27FC236}">
                <a16:creationId xmlns:a16="http://schemas.microsoft.com/office/drawing/2014/main" id="{B45F9751-8D07-4B74-8512-B2612A4A541D}"/>
              </a:ext>
            </a:extLst>
          </p:cNvPr>
          <p:cNvPicPr>
            <a:picLocks noChangeAspect="1"/>
          </p:cNvPicPr>
          <p:nvPr/>
        </p:nvPicPr>
        <p:blipFill rotWithShape="1">
          <a:blip r:embed="rId2"/>
          <a:srcRect l="14053" t="18253" r="6069" b="8997"/>
          <a:stretch/>
        </p:blipFill>
        <p:spPr>
          <a:xfrm>
            <a:off x="1226598" y="1615735"/>
            <a:ext cx="9738804" cy="4989252"/>
          </a:xfrm>
          <a:prstGeom prst="rect">
            <a:avLst/>
          </a:prstGeom>
        </p:spPr>
      </p:pic>
    </p:spTree>
    <p:extLst>
      <p:ext uri="{BB962C8B-B14F-4D97-AF65-F5344CB8AC3E}">
        <p14:creationId xmlns:p14="http://schemas.microsoft.com/office/powerpoint/2010/main" val="3830064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C03-B916-4D17-AAD3-F74205945559}"/>
              </a:ext>
            </a:extLst>
          </p:cNvPr>
          <p:cNvSpPr>
            <a:spLocks noGrp="1"/>
          </p:cNvSpPr>
          <p:nvPr>
            <p:ph type="title"/>
          </p:nvPr>
        </p:nvSpPr>
        <p:spPr>
          <a:xfrm>
            <a:off x="355599" y="68580"/>
            <a:ext cx="5507738" cy="1179576"/>
          </a:xfrm>
        </p:spPr>
        <p:txBody>
          <a:bodyPr/>
          <a:lstStyle/>
          <a:p>
            <a:r>
              <a:rPr lang="en-US" dirty="0"/>
              <a:t>Values from schematic</a:t>
            </a:r>
          </a:p>
        </p:txBody>
      </p:sp>
      <p:pic>
        <p:nvPicPr>
          <p:cNvPr id="12" name="Picture 11">
            <a:extLst>
              <a:ext uri="{FF2B5EF4-FFF2-40B4-BE49-F238E27FC236}">
                <a16:creationId xmlns:a16="http://schemas.microsoft.com/office/drawing/2014/main" id="{F376866C-9E1C-438F-A2AE-9A91675A2123}"/>
              </a:ext>
            </a:extLst>
          </p:cNvPr>
          <p:cNvPicPr>
            <a:picLocks noChangeAspect="1"/>
          </p:cNvPicPr>
          <p:nvPr/>
        </p:nvPicPr>
        <p:blipFill rotWithShape="1">
          <a:blip r:embed="rId2"/>
          <a:srcRect b="40889"/>
          <a:stretch/>
        </p:blipFill>
        <p:spPr>
          <a:xfrm>
            <a:off x="0" y="2021840"/>
            <a:ext cx="12192000" cy="4053840"/>
          </a:xfrm>
          <a:prstGeom prst="rect">
            <a:avLst/>
          </a:prstGeom>
        </p:spPr>
      </p:pic>
    </p:spTree>
    <p:extLst>
      <p:ext uri="{BB962C8B-B14F-4D97-AF65-F5344CB8AC3E}">
        <p14:creationId xmlns:p14="http://schemas.microsoft.com/office/powerpoint/2010/main" val="4153527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3A6BF-BB4B-4A6B-91B4-2A80EBB89E54}"/>
              </a:ext>
            </a:extLst>
          </p:cNvPr>
          <p:cNvSpPr>
            <a:spLocks noGrp="1"/>
          </p:cNvSpPr>
          <p:nvPr>
            <p:ph type="title"/>
          </p:nvPr>
        </p:nvSpPr>
        <p:spPr>
          <a:xfrm>
            <a:off x="350667" y="0"/>
            <a:ext cx="6422995" cy="1179576"/>
          </a:xfrm>
        </p:spPr>
        <p:txBody>
          <a:bodyPr/>
          <a:lstStyle/>
          <a:p>
            <a:r>
              <a:rPr lang="en-US" dirty="0"/>
              <a:t>S11 from layout</a:t>
            </a:r>
          </a:p>
        </p:txBody>
      </p:sp>
      <p:pic>
        <p:nvPicPr>
          <p:cNvPr id="10" name="Picture 9">
            <a:extLst>
              <a:ext uri="{FF2B5EF4-FFF2-40B4-BE49-F238E27FC236}">
                <a16:creationId xmlns:a16="http://schemas.microsoft.com/office/drawing/2014/main" id="{6FDC93D2-8667-E41F-5029-DFB5BCA4E732}"/>
              </a:ext>
            </a:extLst>
          </p:cNvPr>
          <p:cNvPicPr>
            <a:picLocks noChangeAspect="1"/>
          </p:cNvPicPr>
          <p:nvPr/>
        </p:nvPicPr>
        <p:blipFill rotWithShape="1">
          <a:blip r:embed="rId2"/>
          <a:srcRect l="28264" t="13457" r="31736" b="20124"/>
          <a:stretch/>
        </p:blipFill>
        <p:spPr>
          <a:xfrm>
            <a:off x="3028764" y="1179576"/>
            <a:ext cx="6134472" cy="5678424"/>
          </a:xfrm>
          <a:prstGeom prst="rect">
            <a:avLst/>
          </a:prstGeom>
        </p:spPr>
      </p:pic>
    </p:spTree>
    <p:extLst>
      <p:ext uri="{BB962C8B-B14F-4D97-AF65-F5344CB8AC3E}">
        <p14:creationId xmlns:p14="http://schemas.microsoft.com/office/powerpoint/2010/main" val="2879306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b="0" i="0" dirty="0">
                <a:solidFill>
                  <a:srgbClr val="000000"/>
                </a:solidFill>
                <a:effectLst/>
                <a:latin typeface="arial" panose="020B0604020202020204" pitchFamily="34" charset="0"/>
              </a:rPr>
              <a:t>1- High pass – low pass balun</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F33233-3863-E10F-1C6E-A8498FEDEF6E}"/>
                  </a:ext>
                </a:extLst>
              </p:cNvPr>
              <p:cNvSpPr txBox="1"/>
              <p:nvPr/>
            </p:nvSpPr>
            <p:spPr>
              <a:xfrm>
                <a:off x="341788" y="1179576"/>
                <a:ext cx="9610079" cy="5279907"/>
              </a:xfrm>
              <a:prstGeom prst="rect">
                <a:avLst/>
              </a:prstGeom>
              <a:noFill/>
            </p:spPr>
            <p:txBody>
              <a:bodyPr wrap="square">
                <a:spAutoFit/>
              </a:bodyPr>
              <a:lstStyle/>
              <a:p>
                <a:r>
                  <a:rPr lang="en-US" sz="2400" dirty="0">
                    <a:solidFill>
                      <a:srgbClr val="000000"/>
                    </a:solidFill>
                    <a:effectLst/>
                    <a:latin typeface="Calibri" panose="020F0502020204030204" pitchFamily="34" charset="0"/>
                    <a:ea typeface="Calibri" panose="020F0502020204030204" pitchFamily="34" charset="0"/>
                  </a:rPr>
                  <a:t>Design Steps:</a:t>
                </a:r>
              </a:p>
              <a:p>
                <a:r>
                  <a:rPr lang="en-US" sz="2400" dirty="0">
                    <a:solidFill>
                      <a:srgbClr val="000000"/>
                    </a:solidFill>
                    <a:latin typeface="Calibri" panose="020F0502020204030204" pitchFamily="34" charset="0"/>
                  </a:rPr>
                  <a:t>1- f0 = 60GHz</a:t>
                </a:r>
              </a:p>
              <a:p>
                <a:r>
                  <a:rPr lang="en-US" sz="2400" dirty="0">
                    <a:solidFill>
                      <a:srgbClr val="000000"/>
                    </a:solidFill>
                    <a:latin typeface="Calibri" panose="020F0502020204030204" pitchFamily="34" charset="0"/>
                  </a:rPr>
                  <a:t>2-  </a:t>
                </a:r>
                <a14:m>
                  <m:oMath xmlns:m="http://schemas.openxmlformats.org/officeDocument/2006/math">
                    <m:r>
                      <a:rPr lang="en-US" sz="2400" b="0" i="1" smtClean="0">
                        <a:solidFill>
                          <a:srgbClr val="000000"/>
                        </a:solidFill>
                        <a:latin typeface="Cambria Math" panose="02040503050406030204" pitchFamily="18" charset="0"/>
                      </a:rPr>
                      <m:t>𝑋</m:t>
                    </m:r>
                    <m:r>
                      <a:rPr lang="en-US" sz="2400" b="0" i="1" smtClean="0">
                        <a:solidFill>
                          <a:srgbClr val="000000"/>
                        </a:solidFill>
                        <a:latin typeface="Cambria Math" panose="02040503050406030204" pitchFamily="18" charset="0"/>
                      </a:rPr>
                      <m:t>=</m:t>
                    </m:r>
                    <m:rad>
                      <m:radPr>
                        <m:degHide m:val="on"/>
                        <m:ctrlPr>
                          <a:rPr lang="en-US" sz="2400" b="0" i="1" smtClean="0">
                            <a:solidFill>
                              <a:srgbClr val="000000"/>
                            </a:solidFill>
                            <a:latin typeface="Cambria Math" panose="02040503050406030204" pitchFamily="18" charset="0"/>
                          </a:rPr>
                        </m:ctrlPr>
                      </m:radPr>
                      <m:deg/>
                      <m:e>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𝑅</m:t>
                            </m:r>
                          </m:e>
                          <m:sub>
                            <m:r>
                              <a:rPr lang="en-US" sz="2400" b="0" i="1" smtClean="0">
                                <a:solidFill>
                                  <a:srgbClr val="000000"/>
                                </a:solidFill>
                                <a:latin typeface="Cambria Math" panose="02040503050406030204" pitchFamily="18" charset="0"/>
                              </a:rPr>
                              <m:t>𝑖𝑛</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𝑅</m:t>
                            </m:r>
                          </m:e>
                          <m:sub>
                            <m:r>
                              <a:rPr lang="en-US" sz="2400" i="1">
                                <a:solidFill>
                                  <a:srgbClr val="000000"/>
                                </a:solidFill>
                                <a:latin typeface="Cambria Math" panose="02040503050406030204" pitchFamily="18" charset="0"/>
                              </a:rPr>
                              <m:t>𝐿</m:t>
                            </m:r>
                          </m:sub>
                        </m:sSub>
                      </m:e>
                    </m:rad>
                    <m:r>
                      <a:rPr lang="en-US" sz="2400" b="0" i="1" smtClean="0">
                        <a:solidFill>
                          <a:srgbClr val="000000"/>
                        </a:solidFill>
                        <a:latin typeface="Cambria Math" panose="02040503050406030204" pitchFamily="18" charset="0"/>
                      </a:rPr>
                      <m:t> </m:t>
                    </m:r>
                  </m:oMath>
                </a14:m>
                <a:endParaRPr lang="en-US" sz="2400" b="0" dirty="0">
                  <a:solidFill>
                    <a:srgbClr val="000000"/>
                  </a:solidFill>
                  <a:latin typeface="Calibri" panose="020F0502020204030204" pitchFamily="34" charset="0"/>
                </a:endParaRPr>
              </a:p>
              <a:p>
                <a:r>
                  <a:rPr lang="en-US" sz="2400" dirty="0"/>
                  <a:t>3-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𝑋</m:t>
                        </m:r>
                      </m:num>
                      <m:den>
                        <m:r>
                          <a:rPr lang="en-US" sz="2400" b="0" i="1" smtClean="0">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0</m:t>
                            </m:r>
                          </m:sub>
                        </m:sSub>
                      </m:den>
                    </m:f>
                    <m:r>
                      <a:rPr lang="en-US" sz="2400" b="0" i="1" smtClean="0">
                        <a:latin typeface="Cambria Math" panose="02040503050406030204" pitchFamily="18" charset="0"/>
                      </a:rPr>
                      <m:t> , </m:t>
                    </m:r>
                    <m:r>
                      <a:rPr lang="en-US" sz="2400" b="0" i="1" smtClean="0">
                        <a:latin typeface="Cambria Math" panose="02040503050406030204" pitchFamily="18" charset="0"/>
                      </a:rPr>
                      <m:t>𝐶</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0</m:t>
                            </m:r>
                          </m:sub>
                        </m:sSub>
                      </m:den>
                    </m:f>
                  </m:oMath>
                </a14:m>
                <a:endParaRPr lang="en-US" sz="2400" dirty="0"/>
              </a:p>
              <a:p>
                <a:r>
                  <a:rPr lang="en-US" sz="2400" dirty="0"/>
                  <a:t>I choose 60 GHz to test my 4 implementations</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60</m:t>
                      </m:r>
                      <m:r>
                        <a:rPr lang="en-US" sz="2400" b="0" i="1" smtClean="0">
                          <a:latin typeface="Cambria Math" panose="02040503050406030204" pitchFamily="18" charset="0"/>
                        </a:rPr>
                        <m:t> </m:t>
                      </m:r>
                      <m:r>
                        <a:rPr lang="en-US" sz="2400" b="0" i="1" smtClean="0">
                          <a:latin typeface="Cambria Math" panose="02040503050406030204" pitchFamily="18" charset="0"/>
                        </a:rPr>
                        <m:t>𝐺𝐻𝑧</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50</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oMath>
                  </m:oMathPara>
                </a14:m>
                <a:endParaRPr lang="en-US" sz="2400" b="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i="1">
                              <a:latin typeface="Cambria Math" panose="02040503050406030204" pitchFamily="18" charset="0"/>
                            </a:rPr>
                            <m:t>50</m:t>
                          </m:r>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num>
                        <m:den>
                          <m:r>
                            <a:rPr lang="en-US" sz="2400" b="0" i="1" smtClean="0">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𝜋</m:t>
                          </m:r>
                          <m:r>
                            <a:rPr lang="en-US" sz="2400" b="0" i="1" smtClean="0">
                              <a:latin typeface="Cambria Math" panose="02040503050406030204" pitchFamily="18" charset="0"/>
                            </a:rPr>
                            <m:t>∗</m:t>
                          </m:r>
                          <m:r>
                            <a:rPr lang="en-US" sz="2400" i="1">
                              <a:latin typeface="Cambria Math" panose="02040503050406030204" pitchFamily="18" charset="0"/>
                            </a:rPr>
                            <m:t>60</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9</m:t>
                              </m:r>
                            </m:sup>
                          </m:sSup>
                        </m:den>
                      </m:f>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8756</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m:t>
                          </m:r>
                          <m:r>
                            <a:rPr lang="en-US" sz="2400" b="0" i="1" smtClean="0">
                              <a:latin typeface="Cambria Math" panose="02040503050406030204" pitchFamily="18" charset="0"/>
                            </a:rPr>
                            <m:t>10</m:t>
                          </m:r>
                        </m:sup>
                      </m:sSup>
                      <m:r>
                        <a:rPr lang="en-US" sz="2400" b="0" i="1" smtClean="0">
                          <a:latin typeface="Cambria Math" panose="02040503050406030204" pitchFamily="18" charset="0"/>
                        </a:rPr>
                        <m:t>𝐻</m:t>
                      </m:r>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𝐶</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i="1">
                              <a:latin typeface="Cambria Math" panose="02040503050406030204" pitchFamily="18" charset="0"/>
                            </a:rPr>
                            <m:t>50</m:t>
                          </m:r>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𝜋</m:t>
                          </m:r>
                          <m:r>
                            <a:rPr lang="en-US" sz="2400" b="0" i="1" smtClean="0">
                              <a:latin typeface="Cambria Math" panose="02040503050406030204" pitchFamily="18" charset="0"/>
                            </a:rPr>
                            <m:t>∗</m:t>
                          </m:r>
                          <m:r>
                            <a:rPr lang="en-US" sz="2400" i="1">
                              <a:latin typeface="Cambria Math" panose="02040503050406030204" pitchFamily="18" charset="0"/>
                            </a:rPr>
                            <m:t>60</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9</m:t>
                              </m:r>
                            </m:sup>
                          </m:sSup>
                        </m:den>
                      </m:f>
                      <m:r>
                        <a:rPr lang="en-US" sz="2400" b="0" i="1" smtClean="0">
                          <a:latin typeface="Cambria Math" panose="02040503050406030204" pitchFamily="18" charset="0"/>
                        </a:rPr>
                        <m:t>=</m:t>
                      </m:r>
                      <m:r>
                        <a:rPr lang="en-US" sz="2400" b="0" i="1" smtClean="0">
                          <a:latin typeface="Cambria Math" panose="02040503050406030204" pitchFamily="18" charset="0"/>
                        </a:rPr>
                        <m:t>3</m:t>
                      </m:r>
                      <m:r>
                        <a:rPr lang="en-US" sz="2400" b="0" i="1" smtClean="0">
                          <a:latin typeface="Cambria Math" panose="02040503050406030204" pitchFamily="18" charset="0"/>
                        </a:rPr>
                        <m:t>.</m:t>
                      </m:r>
                      <m:r>
                        <a:rPr lang="en-US" sz="2400" b="0" i="1" smtClean="0">
                          <a:latin typeface="Cambria Math" panose="02040503050406030204" pitchFamily="18" charset="0"/>
                        </a:rPr>
                        <m:t>75131</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m:t>
                          </m:r>
                          <m:r>
                            <a:rPr lang="en-US" sz="2400" b="0" i="1" smtClean="0">
                              <a:latin typeface="Cambria Math" panose="02040503050406030204" pitchFamily="18" charset="0"/>
                            </a:rPr>
                            <m:t>14</m:t>
                          </m:r>
                        </m:sup>
                      </m:sSup>
                      <m:r>
                        <a:rPr lang="en-US" sz="2400" b="0" i="1" smtClean="0">
                          <a:latin typeface="Cambria Math" panose="02040503050406030204" pitchFamily="18" charset="0"/>
                        </a:rPr>
                        <m:t>𝐹</m:t>
                      </m:r>
                    </m:oMath>
                  </m:oMathPara>
                </a14:m>
                <a:endParaRPr lang="en-US" sz="2400" b="0" dirty="0"/>
              </a:p>
              <a:p>
                <a:r>
                  <a:rPr lang="en-US" sz="2400" dirty="0"/>
                  <a:t>The same technique goes for the 2.45 GHz to get the new L and C values</a:t>
                </a:r>
              </a:p>
              <a:p>
                <a:endParaRPr lang="en-US" sz="2400" dirty="0"/>
              </a:p>
            </p:txBody>
          </p:sp>
        </mc:Choice>
        <mc:Fallback xmlns="">
          <p:sp>
            <p:nvSpPr>
              <p:cNvPr id="5" name="TextBox 4">
                <a:extLst>
                  <a:ext uri="{FF2B5EF4-FFF2-40B4-BE49-F238E27FC236}">
                    <a16:creationId xmlns:a16="http://schemas.microsoft.com/office/drawing/2014/main" id="{C8F33233-3863-E10F-1C6E-A8498FEDEF6E}"/>
                  </a:ext>
                </a:extLst>
              </p:cNvPr>
              <p:cNvSpPr txBox="1">
                <a:spLocks noRot="1" noChangeAspect="1" noMove="1" noResize="1" noEditPoints="1" noAdjustHandles="1" noChangeArrowheads="1" noChangeShapeType="1" noTextEdit="1"/>
              </p:cNvSpPr>
              <p:nvPr/>
            </p:nvSpPr>
            <p:spPr>
              <a:xfrm>
                <a:off x="341788" y="1179576"/>
                <a:ext cx="9610079" cy="5279907"/>
              </a:xfrm>
              <a:prstGeom prst="rect">
                <a:avLst/>
              </a:prstGeom>
              <a:blipFill>
                <a:blip r:embed="rId2"/>
                <a:stretch>
                  <a:fillRect l="-951" t="-924"/>
                </a:stretch>
              </a:blipFill>
            </p:spPr>
            <p:txBody>
              <a:bodyPr/>
              <a:lstStyle/>
              <a:p>
                <a:r>
                  <a:rPr lang="en-US">
                    <a:noFill/>
                  </a:rPr>
                  <a:t> </a:t>
                </a:r>
              </a:p>
            </p:txBody>
          </p:sp>
        </mc:Fallback>
      </mc:AlternateContent>
    </p:spTree>
    <p:extLst>
      <p:ext uri="{BB962C8B-B14F-4D97-AF65-F5344CB8AC3E}">
        <p14:creationId xmlns:p14="http://schemas.microsoft.com/office/powerpoint/2010/main" val="963044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b="0" i="0" dirty="0">
                <a:solidFill>
                  <a:srgbClr val="000000"/>
                </a:solidFill>
                <a:effectLst/>
                <a:latin typeface="arial" panose="020B0604020202020204" pitchFamily="34" charset="0"/>
              </a:rPr>
              <a:t>1- High pass – low pass balun schematic</a:t>
            </a:r>
            <a:endParaRPr lang="en-US" dirty="0"/>
          </a:p>
        </p:txBody>
      </p:sp>
      <p:pic>
        <p:nvPicPr>
          <p:cNvPr id="4" name="Picture 3">
            <a:extLst>
              <a:ext uri="{FF2B5EF4-FFF2-40B4-BE49-F238E27FC236}">
                <a16:creationId xmlns:a16="http://schemas.microsoft.com/office/drawing/2014/main" id="{A3A13711-B38D-B01D-A4F1-E5BA9367F9D5}"/>
              </a:ext>
            </a:extLst>
          </p:cNvPr>
          <p:cNvPicPr>
            <a:picLocks noChangeAspect="1"/>
          </p:cNvPicPr>
          <p:nvPr/>
        </p:nvPicPr>
        <p:blipFill rotWithShape="1">
          <a:blip r:embed="rId2"/>
          <a:srcRect l="12087" t="9968" r="6287" b="10032"/>
          <a:stretch/>
        </p:blipFill>
        <p:spPr>
          <a:xfrm>
            <a:off x="1120066" y="1371599"/>
            <a:ext cx="9951868" cy="5486401"/>
          </a:xfrm>
          <a:prstGeom prst="rect">
            <a:avLst/>
          </a:prstGeom>
        </p:spPr>
      </p:pic>
    </p:spTree>
    <p:extLst>
      <p:ext uri="{BB962C8B-B14F-4D97-AF65-F5344CB8AC3E}">
        <p14:creationId xmlns:p14="http://schemas.microsoft.com/office/powerpoint/2010/main" val="2805816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b="0" i="0" dirty="0">
                <a:solidFill>
                  <a:srgbClr val="000000"/>
                </a:solidFill>
                <a:effectLst/>
                <a:latin typeface="arial" panose="020B0604020202020204" pitchFamily="34" charset="0"/>
              </a:rPr>
              <a:t>1- High pass – low pass balun s parameters</a:t>
            </a:r>
            <a:endParaRPr lang="en-US" dirty="0"/>
          </a:p>
        </p:txBody>
      </p:sp>
      <p:pic>
        <p:nvPicPr>
          <p:cNvPr id="5" name="Picture 4">
            <a:extLst>
              <a:ext uri="{FF2B5EF4-FFF2-40B4-BE49-F238E27FC236}">
                <a16:creationId xmlns:a16="http://schemas.microsoft.com/office/drawing/2014/main" id="{0DDD8857-948A-1D81-E310-43D81DC67D4E}"/>
              </a:ext>
            </a:extLst>
          </p:cNvPr>
          <p:cNvPicPr>
            <a:picLocks noChangeAspect="1"/>
          </p:cNvPicPr>
          <p:nvPr/>
        </p:nvPicPr>
        <p:blipFill rotWithShape="1">
          <a:blip r:embed="rId2"/>
          <a:srcRect l="6117" t="13722" r="2803" b="21424"/>
          <a:stretch/>
        </p:blipFill>
        <p:spPr>
          <a:xfrm>
            <a:off x="543756" y="1970842"/>
            <a:ext cx="11104487" cy="4447714"/>
          </a:xfrm>
          <a:prstGeom prst="rect">
            <a:avLst/>
          </a:prstGeom>
        </p:spPr>
      </p:pic>
      <p:sp>
        <p:nvSpPr>
          <p:cNvPr id="6" name="TextBox 5">
            <a:extLst>
              <a:ext uri="{FF2B5EF4-FFF2-40B4-BE49-F238E27FC236}">
                <a16:creationId xmlns:a16="http://schemas.microsoft.com/office/drawing/2014/main" id="{35D7EE4B-8BCC-2F7F-6688-A05DE0288B33}"/>
              </a:ext>
            </a:extLst>
          </p:cNvPr>
          <p:cNvSpPr txBox="1"/>
          <p:nvPr/>
        </p:nvSpPr>
        <p:spPr>
          <a:xfrm>
            <a:off x="543756" y="1376039"/>
            <a:ext cx="8990861" cy="369332"/>
          </a:xfrm>
          <a:prstGeom prst="rect">
            <a:avLst/>
          </a:prstGeom>
          <a:noFill/>
        </p:spPr>
        <p:txBody>
          <a:bodyPr wrap="square" rtlCol="0">
            <a:spAutoFit/>
          </a:bodyPr>
          <a:lstStyle/>
          <a:p>
            <a:r>
              <a:rPr lang="en-US" dirty="0"/>
              <a:t>60 GHz was a bad idea to test this implementation so I will test it on 2.45 GHz</a:t>
            </a:r>
          </a:p>
        </p:txBody>
      </p:sp>
    </p:spTree>
    <p:extLst>
      <p:ext uri="{BB962C8B-B14F-4D97-AF65-F5344CB8AC3E}">
        <p14:creationId xmlns:p14="http://schemas.microsoft.com/office/powerpoint/2010/main" val="2693153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b="0" i="0" dirty="0">
                <a:solidFill>
                  <a:srgbClr val="000000"/>
                </a:solidFill>
                <a:effectLst/>
                <a:latin typeface="arial" panose="020B0604020202020204" pitchFamily="34" charset="0"/>
              </a:rPr>
              <a:t>1- High pass – low pass balun schematic at f0 = 2.45 GHz</a:t>
            </a:r>
            <a:endParaRPr lang="en-US" dirty="0"/>
          </a:p>
        </p:txBody>
      </p:sp>
      <p:sp>
        <p:nvSpPr>
          <p:cNvPr id="6" name="TextBox 5">
            <a:extLst>
              <a:ext uri="{FF2B5EF4-FFF2-40B4-BE49-F238E27FC236}">
                <a16:creationId xmlns:a16="http://schemas.microsoft.com/office/drawing/2014/main" id="{35D7EE4B-8BCC-2F7F-6688-A05DE0288B33}"/>
              </a:ext>
            </a:extLst>
          </p:cNvPr>
          <p:cNvSpPr txBox="1"/>
          <p:nvPr/>
        </p:nvSpPr>
        <p:spPr>
          <a:xfrm>
            <a:off x="543756" y="1376039"/>
            <a:ext cx="8990861" cy="369332"/>
          </a:xfrm>
          <a:prstGeom prst="rect">
            <a:avLst/>
          </a:prstGeom>
          <a:noFill/>
        </p:spPr>
        <p:txBody>
          <a:bodyPr wrap="square" rtlCol="0">
            <a:spAutoFit/>
          </a:bodyPr>
          <a:lstStyle/>
          <a:p>
            <a:r>
              <a:rPr lang="en-US" dirty="0"/>
              <a:t>60 GHz was a bad idea to test this implementation so I will test it on 2.45 GHz</a:t>
            </a:r>
          </a:p>
        </p:txBody>
      </p:sp>
      <p:pic>
        <p:nvPicPr>
          <p:cNvPr id="4" name="Picture 3">
            <a:extLst>
              <a:ext uri="{FF2B5EF4-FFF2-40B4-BE49-F238E27FC236}">
                <a16:creationId xmlns:a16="http://schemas.microsoft.com/office/drawing/2014/main" id="{ACDA1CB6-A9CA-3DF2-D633-0CC763C8AE5F}"/>
              </a:ext>
            </a:extLst>
          </p:cNvPr>
          <p:cNvPicPr>
            <a:picLocks noChangeAspect="1"/>
          </p:cNvPicPr>
          <p:nvPr/>
        </p:nvPicPr>
        <p:blipFill rotWithShape="1">
          <a:blip r:embed="rId2"/>
          <a:srcRect l="17112" t="9968" r="10509" b="21553"/>
          <a:stretch/>
        </p:blipFill>
        <p:spPr>
          <a:xfrm>
            <a:off x="1683798" y="2161712"/>
            <a:ext cx="8824404" cy="4696288"/>
          </a:xfrm>
          <a:prstGeom prst="rect">
            <a:avLst/>
          </a:prstGeom>
        </p:spPr>
      </p:pic>
    </p:spTree>
    <p:extLst>
      <p:ext uri="{BB962C8B-B14F-4D97-AF65-F5344CB8AC3E}">
        <p14:creationId xmlns:p14="http://schemas.microsoft.com/office/powerpoint/2010/main" val="1949291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b="0" i="0" dirty="0">
                <a:solidFill>
                  <a:srgbClr val="000000"/>
                </a:solidFill>
                <a:effectLst/>
                <a:latin typeface="arial" panose="020B0604020202020204" pitchFamily="34" charset="0"/>
              </a:rPr>
              <a:t>1- High pass – low pass balun s parameters</a:t>
            </a:r>
            <a:endParaRPr lang="en-US" dirty="0"/>
          </a:p>
        </p:txBody>
      </p:sp>
      <p:sp>
        <p:nvSpPr>
          <p:cNvPr id="6" name="TextBox 5">
            <a:extLst>
              <a:ext uri="{FF2B5EF4-FFF2-40B4-BE49-F238E27FC236}">
                <a16:creationId xmlns:a16="http://schemas.microsoft.com/office/drawing/2014/main" id="{35D7EE4B-8BCC-2F7F-6688-A05DE0288B33}"/>
              </a:ext>
            </a:extLst>
          </p:cNvPr>
          <p:cNvSpPr txBox="1"/>
          <p:nvPr/>
        </p:nvSpPr>
        <p:spPr>
          <a:xfrm>
            <a:off x="543756" y="1376039"/>
            <a:ext cx="8990861" cy="369332"/>
          </a:xfrm>
          <a:prstGeom prst="rect">
            <a:avLst/>
          </a:prstGeom>
          <a:noFill/>
        </p:spPr>
        <p:txBody>
          <a:bodyPr wrap="square" rtlCol="0">
            <a:spAutoFit/>
          </a:bodyPr>
          <a:lstStyle/>
          <a:p>
            <a:r>
              <a:rPr lang="en-US" dirty="0"/>
              <a:t>60 GHz was a bad idea to test this implementation so I will test it on 2.45 GHz</a:t>
            </a:r>
          </a:p>
        </p:txBody>
      </p:sp>
      <p:pic>
        <p:nvPicPr>
          <p:cNvPr id="4" name="Picture 3">
            <a:extLst>
              <a:ext uri="{FF2B5EF4-FFF2-40B4-BE49-F238E27FC236}">
                <a16:creationId xmlns:a16="http://schemas.microsoft.com/office/drawing/2014/main" id="{F06FFE0E-F3E4-5FB3-73B5-DCC7C9837D18}"/>
              </a:ext>
            </a:extLst>
          </p:cNvPr>
          <p:cNvPicPr>
            <a:picLocks noChangeAspect="1"/>
          </p:cNvPicPr>
          <p:nvPr/>
        </p:nvPicPr>
        <p:blipFill rotWithShape="1">
          <a:blip r:embed="rId2"/>
          <a:srcRect l="7864" t="13592" r="2803" b="21812"/>
          <a:stretch/>
        </p:blipFill>
        <p:spPr>
          <a:xfrm>
            <a:off x="650288" y="2121762"/>
            <a:ext cx="10891423" cy="4429959"/>
          </a:xfrm>
          <a:prstGeom prst="rect">
            <a:avLst/>
          </a:prstGeom>
        </p:spPr>
      </p:pic>
    </p:spTree>
    <p:extLst>
      <p:ext uri="{BB962C8B-B14F-4D97-AF65-F5344CB8AC3E}">
        <p14:creationId xmlns:p14="http://schemas.microsoft.com/office/powerpoint/2010/main" val="65461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2</a:t>
            </a:r>
            <a:r>
              <a:rPr lang="en-US" sz="2400" b="0" i="0" dirty="0">
                <a:solidFill>
                  <a:srgbClr val="000000"/>
                </a:solidFill>
                <a:effectLst/>
                <a:latin typeface="arial" panose="020B0604020202020204" pitchFamily="34" charset="0"/>
              </a:rPr>
              <a:t>- </a:t>
            </a:r>
            <a:r>
              <a:rPr lang="en-US" sz="2400" b="0" i="0" dirty="0" err="1">
                <a:solidFill>
                  <a:srgbClr val="000000"/>
                </a:solidFill>
                <a:effectLst/>
                <a:latin typeface="arial" panose="020B0604020202020204" pitchFamily="34" charset="0"/>
              </a:rPr>
              <a:t>marchand</a:t>
            </a:r>
            <a:r>
              <a:rPr lang="en-US" sz="2400" b="0" i="0" dirty="0">
                <a:solidFill>
                  <a:srgbClr val="000000"/>
                </a:solidFill>
                <a:effectLst/>
                <a:latin typeface="arial" panose="020B0604020202020204" pitchFamily="34" charset="0"/>
              </a:rPr>
              <a:t> balun</a:t>
            </a:r>
            <a:endParaRPr lang="en-US" dirty="0"/>
          </a:p>
        </p:txBody>
      </p:sp>
      <p:pic>
        <p:nvPicPr>
          <p:cNvPr id="4" name="Picture 3">
            <a:extLst>
              <a:ext uri="{FF2B5EF4-FFF2-40B4-BE49-F238E27FC236}">
                <a16:creationId xmlns:a16="http://schemas.microsoft.com/office/drawing/2014/main" id="{37BBE8B2-533F-7D4A-2276-EEF1A98A969A}"/>
              </a:ext>
            </a:extLst>
          </p:cNvPr>
          <p:cNvPicPr>
            <a:picLocks noChangeAspect="1"/>
          </p:cNvPicPr>
          <p:nvPr/>
        </p:nvPicPr>
        <p:blipFill rotWithShape="1">
          <a:blip r:embed="rId2"/>
          <a:srcRect l="17840" t="9450" r="14078" b="20130"/>
          <a:stretch/>
        </p:blipFill>
        <p:spPr>
          <a:xfrm>
            <a:off x="1640518" y="1553592"/>
            <a:ext cx="8910964" cy="5184560"/>
          </a:xfrm>
          <a:prstGeom prst="rect">
            <a:avLst/>
          </a:prstGeom>
        </p:spPr>
      </p:pic>
    </p:spTree>
    <p:extLst>
      <p:ext uri="{BB962C8B-B14F-4D97-AF65-F5344CB8AC3E}">
        <p14:creationId xmlns:p14="http://schemas.microsoft.com/office/powerpoint/2010/main" val="1547274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2</a:t>
            </a:r>
            <a:r>
              <a:rPr lang="en-US" sz="2400" b="0" i="0" dirty="0">
                <a:solidFill>
                  <a:srgbClr val="000000"/>
                </a:solidFill>
                <a:effectLst/>
                <a:latin typeface="arial" panose="020B0604020202020204" pitchFamily="34" charset="0"/>
              </a:rPr>
              <a:t>- </a:t>
            </a:r>
            <a:r>
              <a:rPr lang="en-US" sz="2400" b="0" i="0" dirty="0" err="1">
                <a:solidFill>
                  <a:srgbClr val="000000"/>
                </a:solidFill>
                <a:effectLst/>
                <a:latin typeface="arial" panose="020B0604020202020204" pitchFamily="34" charset="0"/>
              </a:rPr>
              <a:t>marchand</a:t>
            </a:r>
            <a:r>
              <a:rPr lang="en-US" sz="2400" b="0" i="0" dirty="0">
                <a:solidFill>
                  <a:srgbClr val="000000"/>
                </a:solidFill>
                <a:effectLst/>
                <a:latin typeface="arial" panose="020B0604020202020204" pitchFamily="34" charset="0"/>
              </a:rPr>
              <a:t> balun s parameters</a:t>
            </a:r>
            <a:endParaRPr lang="en-US" dirty="0"/>
          </a:p>
        </p:txBody>
      </p:sp>
      <p:pic>
        <p:nvPicPr>
          <p:cNvPr id="5" name="Picture 4">
            <a:extLst>
              <a:ext uri="{FF2B5EF4-FFF2-40B4-BE49-F238E27FC236}">
                <a16:creationId xmlns:a16="http://schemas.microsoft.com/office/drawing/2014/main" id="{3587922A-70E0-1D44-D246-08733694BD7F}"/>
              </a:ext>
            </a:extLst>
          </p:cNvPr>
          <p:cNvPicPr>
            <a:picLocks noChangeAspect="1"/>
          </p:cNvPicPr>
          <p:nvPr/>
        </p:nvPicPr>
        <p:blipFill rotWithShape="1">
          <a:blip r:embed="rId2"/>
          <a:srcRect l="8156" t="10356" r="3518" b="8996"/>
          <a:stretch/>
        </p:blipFill>
        <p:spPr>
          <a:xfrm>
            <a:off x="711692" y="1327212"/>
            <a:ext cx="10768615" cy="5530788"/>
          </a:xfrm>
          <a:prstGeom prst="rect">
            <a:avLst/>
          </a:prstGeom>
        </p:spPr>
      </p:pic>
    </p:spTree>
    <p:extLst>
      <p:ext uri="{BB962C8B-B14F-4D97-AF65-F5344CB8AC3E}">
        <p14:creationId xmlns:p14="http://schemas.microsoft.com/office/powerpoint/2010/main" val="187121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2</a:t>
            </a:r>
            <a:r>
              <a:rPr lang="en-US" sz="2400" b="0" i="0" dirty="0">
                <a:solidFill>
                  <a:srgbClr val="000000"/>
                </a:solidFill>
                <a:effectLst/>
                <a:latin typeface="arial" panose="020B0604020202020204" pitchFamily="34" charset="0"/>
              </a:rPr>
              <a:t>- </a:t>
            </a:r>
            <a:r>
              <a:rPr lang="en-US" sz="2400" b="0" i="0" dirty="0" err="1">
                <a:solidFill>
                  <a:srgbClr val="000000"/>
                </a:solidFill>
                <a:effectLst/>
                <a:latin typeface="arial" panose="020B0604020202020204" pitchFamily="34" charset="0"/>
              </a:rPr>
              <a:t>marchand</a:t>
            </a:r>
            <a:r>
              <a:rPr lang="en-US" sz="2400" b="0" i="0" dirty="0">
                <a:solidFill>
                  <a:srgbClr val="000000"/>
                </a:solidFill>
                <a:effectLst/>
                <a:latin typeface="arial" panose="020B0604020202020204" pitchFamily="34" charset="0"/>
              </a:rPr>
              <a:t> balun s parameters s11</a:t>
            </a:r>
            <a:endParaRPr lang="en-US" dirty="0"/>
          </a:p>
        </p:txBody>
      </p:sp>
      <p:pic>
        <p:nvPicPr>
          <p:cNvPr id="5" name="Picture 4">
            <a:extLst>
              <a:ext uri="{FF2B5EF4-FFF2-40B4-BE49-F238E27FC236}">
                <a16:creationId xmlns:a16="http://schemas.microsoft.com/office/drawing/2014/main" id="{3587922A-70E0-1D44-D246-08733694BD7F}"/>
              </a:ext>
            </a:extLst>
          </p:cNvPr>
          <p:cNvPicPr>
            <a:picLocks noChangeAspect="1"/>
          </p:cNvPicPr>
          <p:nvPr/>
        </p:nvPicPr>
        <p:blipFill rotWithShape="1">
          <a:blip r:embed="rId2"/>
          <a:srcRect l="8156" t="10356" r="61637" b="45825"/>
          <a:stretch/>
        </p:blipFill>
        <p:spPr>
          <a:xfrm>
            <a:off x="2790547" y="1463570"/>
            <a:ext cx="6610906" cy="5394430"/>
          </a:xfrm>
          <a:prstGeom prst="rect">
            <a:avLst/>
          </a:prstGeom>
        </p:spPr>
      </p:pic>
    </p:spTree>
    <p:extLst>
      <p:ext uri="{BB962C8B-B14F-4D97-AF65-F5344CB8AC3E}">
        <p14:creationId xmlns:p14="http://schemas.microsoft.com/office/powerpoint/2010/main" val="28010542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2</a:t>
            </a:r>
            <a:r>
              <a:rPr lang="en-US" sz="2400" b="0" i="0" dirty="0">
                <a:solidFill>
                  <a:srgbClr val="000000"/>
                </a:solidFill>
                <a:effectLst/>
                <a:latin typeface="arial" panose="020B0604020202020204" pitchFamily="34" charset="0"/>
              </a:rPr>
              <a:t>- </a:t>
            </a:r>
            <a:r>
              <a:rPr lang="en-US" sz="2400" b="0" i="0" dirty="0" err="1">
                <a:solidFill>
                  <a:srgbClr val="000000"/>
                </a:solidFill>
                <a:effectLst/>
                <a:latin typeface="arial" panose="020B0604020202020204" pitchFamily="34" charset="0"/>
              </a:rPr>
              <a:t>marchand</a:t>
            </a:r>
            <a:r>
              <a:rPr lang="en-US" sz="2400" b="0" i="0" dirty="0">
                <a:solidFill>
                  <a:srgbClr val="000000"/>
                </a:solidFill>
                <a:effectLst/>
                <a:latin typeface="arial" panose="020B0604020202020204" pitchFamily="34" charset="0"/>
              </a:rPr>
              <a:t> balun layout</a:t>
            </a:r>
            <a:endParaRPr lang="en-US" dirty="0"/>
          </a:p>
        </p:txBody>
      </p:sp>
      <p:pic>
        <p:nvPicPr>
          <p:cNvPr id="5" name="Picture 4">
            <a:extLst>
              <a:ext uri="{FF2B5EF4-FFF2-40B4-BE49-F238E27FC236}">
                <a16:creationId xmlns:a16="http://schemas.microsoft.com/office/drawing/2014/main" id="{F09DDBF1-C1C5-FCB9-E684-3198A1304CC9}"/>
              </a:ext>
            </a:extLst>
          </p:cNvPr>
          <p:cNvPicPr>
            <a:picLocks noChangeAspect="1"/>
          </p:cNvPicPr>
          <p:nvPr/>
        </p:nvPicPr>
        <p:blipFill rotWithShape="1">
          <a:blip r:embed="rId2"/>
          <a:srcRect l="16384" t="25502" r="25801" b="14563"/>
          <a:stretch/>
        </p:blipFill>
        <p:spPr>
          <a:xfrm>
            <a:off x="1749451" y="1624614"/>
            <a:ext cx="8693098" cy="5069150"/>
          </a:xfrm>
          <a:prstGeom prst="rect">
            <a:avLst/>
          </a:prstGeom>
        </p:spPr>
      </p:pic>
    </p:spTree>
    <p:extLst>
      <p:ext uri="{BB962C8B-B14F-4D97-AF65-F5344CB8AC3E}">
        <p14:creationId xmlns:p14="http://schemas.microsoft.com/office/powerpoint/2010/main" val="1703723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3E18-E5F8-4398-BBB3-56AAF8404A48}"/>
              </a:ext>
            </a:extLst>
          </p:cNvPr>
          <p:cNvSpPr>
            <a:spLocks noGrp="1"/>
          </p:cNvSpPr>
          <p:nvPr>
            <p:ph type="title"/>
          </p:nvPr>
        </p:nvSpPr>
        <p:spPr>
          <a:xfrm>
            <a:off x="477519" y="0"/>
            <a:ext cx="3619501" cy="1179576"/>
          </a:xfrm>
        </p:spPr>
        <p:txBody>
          <a:bodyPr/>
          <a:lstStyle/>
          <a:p>
            <a:r>
              <a:rPr lang="en-US" dirty="0"/>
              <a:t>Via and layers</a:t>
            </a:r>
          </a:p>
        </p:txBody>
      </p:sp>
      <p:pic>
        <p:nvPicPr>
          <p:cNvPr id="4" name="Picture 3">
            <a:extLst>
              <a:ext uri="{FF2B5EF4-FFF2-40B4-BE49-F238E27FC236}">
                <a16:creationId xmlns:a16="http://schemas.microsoft.com/office/drawing/2014/main" id="{CD6C7EAA-1836-7FE8-8EE0-EF333F56B005}"/>
              </a:ext>
            </a:extLst>
          </p:cNvPr>
          <p:cNvPicPr>
            <a:picLocks noChangeAspect="1"/>
          </p:cNvPicPr>
          <p:nvPr/>
        </p:nvPicPr>
        <p:blipFill rotWithShape="1">
          <a:blip r:embed="rId2"/>
          <a:srcRect b="28414"/>
          <a:stretch/>
        </p:blipFill>
        <p:spPr>
          <a:xfrm>
            <a:off x="0" y="1815484"/>
            <a:ext cx="12192000" cy="4909351"/>
          </a:xfrm>
          <a:prstGeom prst="rect">
            <a:avLst/>
          </a:prstGeom>
        </p:spPr>
      </p:pic>
    </p:spTree>
    <p:extLst>
      <p:ext uri="{BB962C8B-B14F-4D97-AF65-F5344CB8AC3E}">
        <p14:creationId xmlns:p14="http://schemas.microsoft.com/office/powerpoint/2010/main" val="3256068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3</a:t>
            </a:r>
            <a:r>
              <a:rPr lang="en-US" sz="2400" b="0" i="0" dirty="0">
                <a:solidFill>
                  <a:srgbClr val="000000"/>
                </a:solidFill>
                <a:effectLst/>
                <a:latin typeface="arial" panose="020B0604020202020204" pitchFamily="34" charset="0"/>
              </a:rPr>
              <a:t>- rat race balun to get the radius of the curves</a:t>
            </a:r>
            <a:endParaRPr lang="en-US" dirty="0"/>
          </a:p>
        </p:txBody>
      </p:sp>
      <p:pic>
        <p:nvPicPr>
          <p:cNvPr id="4" name="Picture 3">
            <a:extLst>
              <a:ext uri="{FF2B5EF4-FFF2-40B4-BE49-F238E27FC236}">
                <a16:creationId xmlns:a16="http://schemas.microsoft.com/office/drawing/2014/main" id="{6ED65DD3-F945-C5CE-135F-1ED4961C275D}"/>
              </a:ext>
            </a:extLst>
          </p:cNvPr>
          <p:cNvPicPr>
            <a:picLocks noChangeAspect="1"/>
          </p:cNvPicPr>
          <p:nvPr/>
        </p:nvPicPr>
        <p:blipFill rotWithShape="1">
          <a:blip r:embed="rId2"/>
          <a:srcRect l="39696" t="21621" r="8158" b="20135"/>
          <a:stretch/>
        </p:blipFill>
        <p:spPr>
          <a:xfrm>
            <a:off x="1781450" y="1436510"/>
            <a:ext cx="8629100" cy="5421490"/>
          </a:xfrm>
          <a:prstGeom prst="rect">
            <a:avLst/>
          </a:prstGeom>
        </p:spPr>
      </p:pic>
    </p:spTree>
    <p:extLst>
      <p:ext uri="{BB962C8B-B14F-4D97-AF65-F5344CB8AC3E}">
        <p14:creationId xmlns:p14="http://schemas.microsoft.com/office/powerpoint/2010/main" val="4161229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3</a:t>
            </a:r>
            <a:r>
              <a:rPr lang="en-US" sz="2400" b="0" i="0" dirty="0">
                <a:solidFill>
                  <a:srgbClr val="000000"/>
                </a:solidFill>
                <a:effectLst/>
                <a:latin typeface="arial" panose="020B0604020202020204" pitchFamily="34" charset="0"/>
              </a:rPr>
              <a:t>- rat race balun to get the radius of the curves</a:t>
            </a:r>
            <a:endParaRPr lang="en-US" dirty="0"/>
          </a:p>
        </p:txBody>
      </p:sp>
      <p:sp>
        <p:nvSpPr>
          <p:cNvPr id="3" name="TextBox 2">
            <a:extLst>
              <a:ext uri="{FF2B5EF4-FFF2-40B4-BE49-F238E27FC236}">
                <a16:creationId xmlns:a16="http://schemas.microsoft.com/office/drawing/2014/main" id="{1558AC7E-B311-A02F-B0DD-E6410CDCF256}"/>
              </a:ext>
            </a:extLst>
          </p:cNvPr>
          <p:cNvSpPr txBox="1"/>
          <p:nvPr/>
        </p:nvSpPr>
        <p:spPr>
          <a:xfrm>
            <a:off x="341789" y="1393794"/>
            <a:ext cx="10222638" cy="1477328"/>
          </a:xfrm>
          <a:prstGeom prst="rect">
            <a:avLst/>
          </a:prstGeom>
          <a:noFill/>
        </p:spPr>
        <p:txBody>
          <a:bodyPr wrap="square" rtlCol="0">
            <a:spAutoFit/>
          </a:bodyPr>
          <a:lstStyle/>
          <a:p>
            <a:r>
              <a:rPr lang="en-US" dirty="0"/>
              <a:t>R = length / 2*pi   &gt;&gt; length calculated from the line calc</a:t>
            </a:r>
          </a:p>
          <a:p>
            <a:r>
              <a:rPr lang="en-US" dirty="0"/>
              <a:t>R = 4901.28 / 2*pi = 780.45859 um</a:t>
            </a:r>
          </a:p>
          <a:p>
            <a:r>
              <a:rPr lang="en-US" dirty="0"/>
              <a:t>Now we have the curves</a:t>
            </a:r>
          </a:p>
          <a:p>
            <a:r>
              <a:rPr lang="en-US" dirty="0"/>
              <a:t>We need to get the lines which have 50 ohm</a:t>
            </a:r>
          </a:p>
          <a:p>
            <a:endParaRPr lang="en-US" dirty="0"/>
          </a:p>
        </p:txBody>
      </p:sp>
      <p:pic>
        <p:nvPicPr>
          <p:cNvPr id="6" name="Picture 5">
            <a:extLst>
              <a:ext uri="{FF2B5EF4-FFF2-40B4-BE49-F238E27FC236}">
                <a16:creationId xmlns:a16="http://schemas.microsoft.com/office/drawing/2014/main" id="{8B6BEDD0-3CDD-B0E0-D5F0-90CDA22C46B5}"/>
              </a:ext>
            </a:extLst>
          </p:cNvPr>
          <p:cNvPicPr>
            <a:picLocks noChangeAspect="1"/>
          </p:cNvPicPr>
          <p:nvPr/>
        </p:nvPicPr>
        <p:blipFill rotWithShape="1">
          <a:blip r:embed="rId2"/>
          <a:srcRect l="39684" t="21230" r="7816" b="21553"/>
          <a:stretch/>
        </p:blipFill>
        <p:spPr>
          <a:xfrm>
            <a:off x="2601048" y="2572928"/>
            <a:ext cx="6989904" cy="4285072"/>
          </a:xfrm>
          <a:prstGeom prst="rect">
            <a:avLst/>
          </a:prstGeom>
        </p:spPr>
      </p:pic>
    </p:spTree>
    <p:extLst>
      <p:ext uri="{BB962C8B-B14F-4D97-AF65-F5344CB8AC3E}">
        <p14:creationId xmlns:p14="http://schemas.microsoft.com/office/powerpoint/2010/main" val="3884977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3</a:t>
            </a:r>
            <a:r>
              <a:rPr lang="en-US" sz="2400" b="0" i="0" dirty="0">
                <a:solidFill>
                  <a:srgbClr val="000000"/>
                </a:solidFill>
                <a:effectLst/>
                <a:latin typeface="arial" panose="020B0604020202020204" pitchFamily="34" charset="0"/>
              </a:rPr>
              <a:t>- rat race balun schematic</a:t>
            </a:r>
            <a:endParaRPr lang="en-US" dirty="0"/>
          </a:p>
        </p:txBody>
      </p:sp>
      <p:pic>
        <p:nvPicPr>
          <p:cNvPr id="5" name="Picture 4">
            <a:extLst>
              <a:ext uri="{FF2B5EF4-FFF2-40B4-BE49-F238E27FC236}">
                <a16:creationId xmlns:a16="http://schemas.microsoft.com/office/drawing/2014/main" id="{1F51709D-96E6-18BD-78EA-42C18F7517E3}"/>
              </a:ext>
            </a:extLst>
          </p:cNvPr>
          <p:cNvPicPr>
            <a:picLocks noChangeAspect="1"/>
          </p:cNvPicPr>
          <p:nvPr/>
        </p:nvPicPr>
        <p:blipFill rotWithShape="1">
          <a:blip r:embed="rId2"/>
          <a:srcRect l="26869" t="10873" r="19903" b="12233"/>
          <a:stretch/>
        </p:blipFill>
        <p:spPr>
          <a:xfrm>
            <a:off x="2851211" y="1584664"/>
            <a:ext cx="6489577" cy="5273336"/>
          </a:xfrm>
          <a:prstGeom prst="rect">
            <a:avLst/>
          </a:prstGeom>
        </p:spPr>
      </p:pic>
    </p:spTree>
    <p:extLst>
      <p:ext uri="{BB962C8B-B14F-4D97-AF65-F5344CB8AC3E}">
        <p14:creationId xmlns:p14="http://schemas.microsoft.com/office/powerpoint/2010/main" val="1838383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3</a:t>
            </a:r>
            <a:r>
              <a:rPr lang="en-US" sz="2400" b="0" i="0" dirty="0">
                <a:solidFill>
                  <a:srgbClr val="000000"/>
                </a:solidFill>
                <a:effectLst/>
                <a:latin typeface="arial" panose="020B0604020202020204" pitchFamily="34" charset="0"/>
              </a:rPr>
              <a:t>- rat race balun layout</a:t>
            </a:r>
            <a:endParaRPr lang="en-US" dirty="0"/>
          </a:p>
        </p:txBody>
      </p:sp>
      <p:pic>
        <p:nvPicPr>
          <p:cNvPr id="4" name="Picture 3">
            <a:extLst>
              <a:ext uri="{FF2B5EF4-FFF2-40B4-BE49-F238E27FC236}">
                <a16:creationId xmlns:a16="http://schemas.microsoft.com/office/drawing/2014/main" id="{1240858D-BEB6-8928-6C5F-BEB8AAE9B07D}"/>
              </a:ext>
            </a:extLst>
          </p:cNvPr>
          <p:cNvPicPr>
            <a:picLocks noChangeAspect="1"/>
          </p:cNvPicPr>
          <p:nvPr/>
        </p:nvPicPr>
        <p:blipFill rotWithShape="1">
          <a:blip r:embed="rId2"/>
          <a:srcRect l="28762" t="15923" r="37816" b="12233"/>
          <a:stretch/>
        </p:blipFill>
        <p:spPr>
          <a:xfrm>
            <a:off x="3775969" y="1229712"/>
            <a:ext cx="4640062" cy="5610532"/>
          </a:xfrm>
          <a:prstGeom prst="rect">
            <a:avLst/>
          </a:prstGeom>
        </p:spPr>
      </p:pic>
    </p:spTree>
    <p:extLst>
      <p:ext uri="{BB962C8B-B14F-4D97-AF65-F5344CB8AC3E}">
        <p14:creationId xmlns:p14="http://schemas.microsoft.com/office/powerpoint/2010/main" val="1656282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3</a:t>
            </a:r>
            <a:r>
              <a:rPr lang="en-US" sz="2400" b="0" i="0" dirty="0">
                <a:solidFill>
                  <a:srgbClr val="000000"/>
                </a:solidFill>
                <a:effectLst/>
                <a:latin typeface="arial" panose="020B0604020202020204" pitchFamily="34" charset="0"/>
              </a:rPr>
              <a:t>- rat race balun layout</a:t>
            </a:r>
            <a:endParaRPr lang="en-US" dirty="0"/>
          </a:p>
        </p:txBody>
      </p:sp>
      <p:pic>
        <p:nvPicPr>
          <p:cNvPr id="5" name="Picture 4">
            <a:extLst>
              <a:ext uri="{FF2B5EF4-FFF2-40B4-BE49-F238E27FC236}">
                <a16:creationId xmlns:a16="http://schemas.microsoft.com/office/drawing/2014/main" id="{8A68BCBF-8359-A4D0-6885-E536C7BF0A96}"/>
              </a:ext>
            </a:extLst>
          </p:cNvPr>
          <p:cNvPicPr>
            <a:picLocks noChangeAspect="1"/>
          </p:cNvPicPr>
          <p:nvPr/>
        </p:nvPicPr>
        <p:blipFill rotWithShape="1">
          <a:blip r:embed="rId2"/>
          <a:srcRect l="21262" t="14240" r="39417" b="25954"/>
          <a:stretch/>
        </p:blipFill>
        <p:spPr>
          <a:xfrm>
            <a:off x="2778690" y="1181716"/>
            <a:ext cx="6634620" cy="5676284"/>
          </a:xfrm>
          <a:prstGeom prst="rect">
            <a:avLst/>
          </a:prstGeom>
        </p:spPr>
      </p:pic>
      <p:sp>
        <p:nvSpPr>
          <p:cNvPr id="6" name="TextBox 5">
            <a:extLst>
              <a:ext uri="{FF2B5EF4-FFF2-40B4-BE49-F238E27FC236}">
                <a16:creationId xmlns:a16="http://schemas.microsoft.com/office/drawing/2014/main" id="{082AF308-CEC9-3D3C-7688-799B432E17AF}"/>
              </a:ext>
            </a:extLst>
          </p:cNvPr>
          <p:cNvSpPr txBox="1"/>
          <p:nvPr/>
        </p:nvSpPr>
        <p:spPr>
          <a:xfrm>
            <a:off x="115410" y="1615736"/>
            <a:ext cx="2547891" cy="2308324"/>
          </a:xfrm>
          <a:prstGeom prst="rect">
            <a:avLst/>
          </a:prstGeom>
          <a:noFill/>
        </p:spPr>
        <p:txBody>
          <a:bodyPr wrap="square" rtlCol="0">
            <a:spAutoFit/>
          </a:bodyPr>
          <a:lstStyle/>
          <a:p>
            <a:r>
              <a:rPr lang="en-US" sz="2400" dirty="0"/>
              <a:t>At very high frequency rat race gives bad losses values</a:t>
            </a:r>
          </a:p>
          <a:p>
            <a:r>
              <a:rPr lang="en-US" sz="2400" dirty="0"/>
              <a:t>So I redesign at 2.45 GHz</a:t>
            </a:r>
          </a:p>
        </p:txBody>
      </p:sp>
    </p:spTree>
    <p:extLst>
      <p:ext uri="{BB962C8B-B14F-4D97-AF65-F5344CB8AC3E}">
        <p14:creationId xmlns:p14="http://schemas.microsoft.com/office/powerpoint/2010/main" val="1929421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3</a:t>
            </a:r>
            <a:r>
              <a:rPr lang="en-US" sz="2400" b="0" i="0" dirty="0">
                <a:solidFill>
                  <a:srgbClr val="000000"/>
                </a:solidFill>
                <a:effectLst/>
                <a:latin typeface="arial" panose="020B0604020202020204" pitchFamily="34" charset="0"/>
              </a:rPr>
              <a:t>- rat race balun line calc for Tl z0 = 50 ohm</a:t>
            </a:r>
            <a:endParaRPr lang="en-US" dirty="0"/>
          </a:p>
        </p:txBody>
      </p:sp>
      <p:sp>
        <p:nvSpPr>
          <p:cNvPr id="6" name="TextBox 5">
            <a:extLst>
              <a:ext uri="{FF2B5EF4-FFF2-40B4-BE49-F238E27FC236}">
                <a16:creationId xmlns:a16="http://schemas.microsoft.com/office/drawing/2014/main" id="{082AF308-CEC9-3D3C-7688-799B432E17AF}"/>
              </a:ext>
            </a:extLst>
          </p:cNvPr>
          <p:cNvSpPr txBox="1"/>
          <p:nvPr/>
        </p:nvSpPr>
        <p:spPr>
          <a:xfrm>
            <a:off x="115410" y="1615736"/>
            <a:ext cx="2547891" cy="2308324"/>
          </a:xfrm>
          <a:prstGeom prst="rect">
            <a:avLst/>
          </a:prstGeom>
          <a:noFill/>
        </p:spPr>
        <p:txBody>
          <a:bodyPr wrap="square" rtlCol="0">
            <a:spAutoFit/>
          </a:bodyPr>
          <a:lstStyle/>
          <a:p>
            <a:r>
              <a:rPr lang="en-US" sz="2400" dirty="0"/>
              <a:t>At very high frequency rat race gives bad losses values</a:t>
            </a:r>
          </a:p>
          <a:p>
            <a:r>
              <a:rPr lang="en-US" sz="2400" dirty="0"/>
              <a:t>So I redesign at 2.45 GHz</a:t>
            </a:r>
          </a:p>
        </p:txBody>
      </p:sp>
      <p:pic>
        <p:nvPicPr>
          <p:cNvPr id="8" name="Picture 7">
            <a:extLst>
              <a:ext uri="{FF2B5EF4-FFF2-40B4-BE49-F238E27FC236}">
                <a16:creationId xmlns:a16="http://schemas.microsoft.com/office/drawing/2014/main" id="{2F5BD6F4-FE1C-4E5C-3D2C-3278C329A220}"/>
              </a:ext>
            </a:extLst>
          </p:cNvPr>
          <p:cNvPicPr>
            <a:picLocks noChangeAspect="1"/>
          </p:cNvPicPr>
          <p:nvPr/>
        </p:nvPicPr>
        <p:blipFill rotWithShape="1">
          <a:blip r:embed="rId2"/>
          <a:srcRect l="35461" t="26537" r="12694" b="18318"/>
          <a:stretch/>
        </p:blipFill>
        <p:spPr>
          <a:xfrm>
            <a:off x="3548985" y="1686757"/>
            <a:ext cx="8643015" cy="5171243"/>
          </a:xfrm>
          <a:prstGeom prst="rect">
            <a:avLst/>
          </a:prstGeom>
        </p:spPr>
      </p:pic>
    </p:spTree>
    <p:extLst>
      <p:ext uri="{BB962C8B-B14F-4D97-AF65-F5344CB8AC3E}">
        <p14:creationId xmlns:p14="http://schemas.microsoft.com/office/powerpoint/2010/main" val="3060900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3</a:t>
            </a:r>
            <a:r>
              <a:rPr lang="en-US" sz="2400" b="0" i="0" dirty="0">
                <a:solidFill>
                  <a:srgbClr val="000000"/>
                </a:solidFill>
                <a:effectLst/>
                <a:latin typeface="arial" panose="020B0604020202020204" pitchFamily="34" charset="0"/>
              </a:rPr>
              <a:t>- rat race balun line calc for Tl z0 =70.7 ohm</a:t>
            </a:r>
            <a:endParaRPr lang="en-US" dirty="0"/>
          </a:p>
        </p:txBody>
      </p:sp>
      <p:sp>
        <p:nvSpPr>
          <p:cNvPr id="6" name="TextBox 5">
            <a:extLst>
              <a:ext uri="{FF2B5EF4-FFF2-40B4-BE49-F238E27FC236}">
                <a16:creationId xmlns:a16="http://schemas.microsoft.com/office/drawing/2014/main" id="{082AF308-CEC9-3D3C-7688-799B432E17AF}"/>
              </a:ext>
            </a:extLst>
          </p:cNvPr>
          <p:cNvSpPr txBox="1"/>
          <p:nvPr/>
        </p:nvSpPr>
        <p:spPr>
          <a:xfrm>
            <a:off x="115410" y="1615736"/>
            <a:ext cx="2547891" cy="2308324"/>
          </a:xfrm>
          <a:prstGeom prst="rect">
            <a:avLst/>
          </a:prstGeom>
          <a:noFill/>
        </p:spPr>
        <p:txBody>
          <a:bodyPr wrap="square" rtlCol="0">
            <a:spAutoFit/>
          </a:bodyPr>
          <a:lstStyle/>
          <a:p>
            <a:r>
              <a:rPr lang="en-US" sz="2400" dirty="0"/>
              <a:t>At very high frequency rat race gives bad losses values</a:t>
            </a:r>
          </a:p>
          <a:p>
            <a:r>
              <a:rPr lang="en-US" sz="2400" dirty="0"/>
              <a:t>So I redesign at 10 GHz</a:t>
            </a:r>
          </a:p>
        </p:txBody>
      </p:sp>
      <p:sp>
        <p:nvSpPr>
          <p:cNvPr id="7" name="TextBox 6">
            <a:extLst>
              <a:ext uri="{FF2B5EF4-FFF2-40B4-BE49-F238E27FC236}">
                <a16:creationId xmlns:a16="http://schemas.microsoft.com/office/drawing/2014/main" id="{F6E5F18D-A927-542F-E4AA-0450B1D06A92}"/>
              </a:ext>
            </a:extLst>
          </p:cNvPr>
          <p:cNvSpPr txBox="1"/>
          <p:nvPr/>
        </p:nvSpPr>
        <p:spPr>
          <a:xfrm>
            <a:off x="115410" y="3924060"/>
            <a:ext cx="3222619" cy="2308324"/>
          </a:xfrm>
          <a:prstGeom prst="rect">
            <a:avLst/>
          </a:prstGeom>
          <a:noFill/>
        </p:spPr>
        <p:txBody>
          <a:bodyPr wrap="square" rtlCol="0">
            <a:spAutoFit/>
          </a:bodyPr>
          <a:lstStyle/>
          <a:p>
            <a:r>
              <a:rPr lang="en-US" dirty="0"/>
              <a:t>R = length / 2*pi   &gt;&gt; length calculated from the line calc</a:t>
            </a:r>
          </a:p>
          <a:p>
            <a:r>
              <a:rPr lang="en-US" dirty="0"/>
              <a:t>R = 29908.9 / 2*pi = 4760.15 um</a:t>
            </a:r>
          </a:p>
          <a:p>
            <a:r>
              <a:rPr lang="en-US" dirty="0"/>
              <a:t>Now we have the curves</a:t>
            </a:r>
          </a:p>
          <a:p>
            <a:r>
              <a:rPr lang="en-US" dirty="0"/>
              <a:t>We need to get the lines which have 50 ohm</a:t>
            </a:r>
          </a:p>
          <a:p>
            <a:endParaRPr lang="en-US" dirty="0"/>
          </a:p>
        </p:txBody>
      </p:sp>
      <p:pic>
        <p:nvPicPr>
          <p:cNvPr id="9" name="Picture 8">
            <a:extLst>
              <a:ext uri="{FF2B5EF4-FFF2-40B4-BE49-F238E27FC236}">
                <a16:creationId xmlns:a16="http://schemas.microsoft.com/office/drawing/2014/main" id="{3BF29CBF-A525-6066-C4C5-BFAF936DE2FB}"/>
              </a:ext>
            </a:extLst>
          </p:cNvPr>
          <p:cNvPicPr>
            <a:picLocks noChangeAspect="1"/>
          </p:cNvPicPr>
          <p:nvPr/>
        </p:nvPicPr>
        <p:blipFill rotWithShape="1">
          <a:blip r:embed="rId2"/>
          <a:srcRect l="35024" t="26537" r="12549" b="17670"/>
          <a:stretch/>
        </p:blipFill>
        <p:spPr>
          <a:xfrm>
            <a:off x="3434621" y="1615736"/>
            <a:ext cx="8757379" cy="5242264"/>
          </a:xfrm>
          <a:prstGeom prst="rect">
            <a:avLst/>
          </a:prstGeom>
        </p:spPr>
      </p:pic>
    </p:spTree>
    <p:extLst>
      <p:ext uri="{BB962C8B-B14F-4D97-AF65-F5344CB8AC3E}">
        <p14:creationId xmlns:p14="http://schemas.microsoft.com/office/powerpoint/2010/main" val="1949241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3</a:t>
            </a:r>
            <a:r>
              <a:rPr lang="en-US" sz="2400" b="0" i="0" dirty="0">
                <a:solidFill>
                  <a:srgbClr val="000000"/>
                </a:solidFill>
                <a:effectLst/>
                <a:latin typeface="arial" panose="020B0604020202020204" pitchFamily="34" charset="0"/>
              </a:rPr>
              <a:t>- rat race balun schematic at f0 = 10 GHz</a:t>
            </a:r>
            <a:endParaRPr lang="en-US" dirty="0"/>
          </a:p>
        </p:txBody>
      </p:sp>
      <p:pic>
        <p:nvPicPr>
          <p:cNvPr id="9" name="Picture 8">
            <a:extLst>
              <a:ext uri="{FF2B5EF4-FFF2-40B4-BE49-F238E27FC236}">
                <a16:creationId xmlns:a16="http://schemas.microsoft.com/office/drawing/2014/main" id="{B6ACD70E-2034-FDAD-1F58-E486FA27C0D3}"/>
              </a:ext>
            </a:extLst>
          </p:cNvPr>
          <p:cNvPicPr>
            <a:picLocks noChangeAspect="1"/>
          </p:cNvPicPr>
          <p:nvPr/>
        </p:nvPicPr>
        <p:blipFill rotWithShape="1">
          <a:blip r:embed="rId2"/>
          <a:srcRect l="20461" t="10873" r="14078" b="9385"/>
          <a:stretch/>
        </p:blipFill>
        <p:spPr>
          <a:xfrm>
            <a:off x="2105487" y="1389355"/>
            <a:ext cx="7981025" cy="5468645"/>
          </a:xfrm>
          <a:prstGeom prst="rect">
            <a:avLst/>
          </a:prstGeom>
        </p:spPr>
      </p:pic>
    </p:spTree>
    <p:extLst>
      <p:ext uri="{BB962C8B-B14F-4D97-AF65-F5344CB8AC3E}">
        <p14:creationId xmlns:p14="http://schemas.microsoft.com/office/powerpoint/2010/main" val="964760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3</a:t>
            </a:r>
            <a:r>
              <a:rPr lang="en-US" sz="2400" b="0" i="0" dirty="0">
                <a:solidFill>
                  <a:srgbClr val="000000"/>
                </a:solidFill>
                <a:effectLst/>
                <a:latin typeface="arial" panose="020B0604020202020204" pitchFamily="34" charset="0"/>
              </a:rPr>
              <a:t>- rat race balun layout at f0 = 10 </a:t>
            </a:r>
            <a:r>
              <a:rPr lang="en-US" sz="2400" b="0" i="0" dirty="0" err="1">
                <a:solidFill>
                  <a:srgbClr val="000000"/>
                </a:solidFill>
                <a:effectLst/>
                <a:latin typeface="arial" panose="020B0604020202020204" pitchFamily="34" charset="0"/>
              </a:rPr>
              <a:t>ghz</a:t>
            </a:r>
            <a:endParaRPr lang="en-US" dirty="0"/>
          </a:p>
        </p:txBody>
      </p:sp>
      <p:pic>
        <p:nvPicPr>
          <p:cNvPr id="5" name="Picture 4">
            <a:extLst>
              <a:ext uri="{FF2B5EF4-FFF2-40B4-BE49-F238E27FC236}">
                <a16:creationId xmlns:a16="http://schemas.microsoft.com/office/drawing/2014/main" id="{385560C5-E382-E974-64A1-D9DB1188520D}"/>
              </a:ext>
            </a:extLst>
          </p:cNvPr>
          <p:cNvPicPr>
            <a:picLocks noChangeAspect="1"/>
          </p:cNvPicPr>
          <p:nvPr/>
        </p:nvPicPr>
        <p:blipFill rotWithShape="1">
          <a:blip r:embed="rId2"/>
          <a:srcRect l="28908" t="18190" r="42403" b="13916"/>
          <a:stretch/>
        </p:blipFill>
        <p:spPr>
          <a:xfrm>
            <a:off x="3873623" y="1179576"/>
            <a:ext cx="4444754" cy="5678424"/>
          </a:xfrm>
          <a:prstGeom prst="rect">
            <a:avLst/>
          </a:prstGeom>
        </p:spPr>
      </p:pic>
    </p:spTree>
    <p:extLst>
      <p:ext uri="{BB962C8B-B14F-4D97-AF65-F5344CB8AC3E}">
        <p14:creationId xmlns:p14="http://schemas.microsoft.com/office/powerpoint/2010/main" val="598969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3</a:t>
            </a:r>
            <a:r>
              <a:rPr lang="en-US" sz="2400" b="0" i="0" dirty="0">
                <a:solidFill>
                  <a:srgbClr val="000000"/>
                </a:solidFill>
                <a:effectLst/>
                <a:latin typeface="arial" panose="020B0604020202020204" pitchFamily="34" charset="0"/>
              </a:rPr>
              <a:t>- rat race balun layout s parameters at f0 = 10GHz</a:t>
            </a:r>
            <a:endParaRPr lang="en-US" dirty="0"/>
          </a:p>
        </p:txBody>
      </p:sp>
      <p:pic>
        <p:nvPicPr>
          <p:cNvPr id="4" name="Picture 3">
            <a:extLst>
              <a:ext uri="{FF2B5EF4-FFF2-40B4-BE49-F238E27FC236}">
                <a16:creationId xmlns:a16="http://schemas.microsoft.com/office/drawing/2014/main" id="{1D5F1875-3796-6961-3CC5-7715DD36C9EB}"/>
              </a:ext>
            </a:extLst>
          </p:cNvPr>
          <p:cNvPicPr>
            <a:picLocks noChangeAspect="1"/>
          </p:cNvPicPr>
          <p:nvPr/>
        </p:nvPicPr>
        <p:blipFill rotWithShape="1">
          <a:blip r:embed="rId2"/>
          <a:srcRect t="17200" b="9644"/>
          <a:stretch/>
        </p:blipFill>
        <p:spPr>
          <a:xfrm>
            <a:off x="0" y="1704513"/>
            <a:ext cx="12192000" cy="5017038"/>
          </a:xfrm>
          <a:prstGeom prst="rect">
            <a:avLst/>
          </a:prstGeom>
        </p:spPr>
      </p:pic>
    </p:spTree>
    <p:extLst>
      <p:ext uri="{BB962C8B-B14F-4D97-AF65-F5344CB8AC3E}">
        <p14:creationId xmlns:p14="http://schemas.microsoft.com/office/powerpoint/2010/main" val="3121141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B0F5-7BC5-4303-9A04-9F5315942A25}"/>
              </a:ext>
            </a:extLst>
          </p:cNvPr>
          <p:cNvSpPr>
            <a:spLocks noGrp="1"/>
          </p:cNvSpPr>
          <p:nvPr>
            <p:ph type="title"/>
          </p:nvPr>
        </p:nvSpPr>
        <p:spPr>
          <a:xfrm>
            <a:off x="477519" y="0"/>
            <a:ext cx="3619501" cy="1179576"/>
          </a:xfrm>
        </p:spPr>
        <p:txBody>
          <a:bodyPr/>
          <a:lstStyle/>
          <a:p>
            <a:r>
              <a:rPr lang="en-US" dirty="0" err="1"/>
              <a:t>Pcb</a:t>
            </a:r>
            <a:r>
              <a:rPr lang="en-US" dirty="0"/>
              <a:t> design</a:t>
            </a:r>
          </a:p>
        </p:txBody>
      </p:sp>
      <p:pic>
        <p:nvPicPr>
          <p:cNvPr id="12" name="Picture 11">
            <a:extLst>
              <a:ext uri="{FF2B5EF4-FFF2-40B4-BE49-F238E27FC236}">
                <a16:creationId xmlns:a16="http://schemas.microsoft.com/office/drawing/2014/main" id="{CBE6F574-560F-45FF-BFED-93436DC6A137}"/>
              </a:ext>
            </a:extLst>
          </p:cNvPr>
          <p:cNvPicPr>
            <a:picLocks noChangeAspect="1"/>
          </p:cNvPicPr>
          <p:nvPr/>
        </p:nvPicPr>
        <p:blipFill rotWithShape="1">
          <a:blip r:embed="rId2"/>
          <a:srcRect b="20592"/>
          <a:stretch/>
        </p:blipFill>
        <p:spPr>
          <a:xfrm>
            <a:off x="0" y="1412240"/>
            <a:ext cx="12192000" cy="5445760"/>
          </a:xfrm>
          <a:prstGeom prst="rect">
            <a:avLst/>
          </a:prstGeom>
        </p:spPr>
      </p:pic>
    </p:spTree>
    <p:extLst>
      <p:ext uri="{BB962C8B-B14F-4D97-AF65-F5344CB8AC3E}">
        <p14:creationId xmlns:p14="http://schemas.microsoft.com/office/powerpoint/2010/main" val="3639435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dirty="0">
                <a:solidFill>
                  <a:srgbClr val="000000"/>
                </a:solidFill>
                <a:latin typeface="arial" panose="020B0604020202020204" pitchFamily="34" charset="0"/>
              </a:rPr>
              <a:t>3</a:t>
            </a:r>
            <a:r>
              <a:rPr lang="en-US" sz="2400" b="0" i="0" dirty="0">
                <a:solidFill>
                  <a:srgbClr val="000000"/>
                </a:solidFill>
                <a:effectLst/>
                <a:latin typeface="arial" panose="020B0604020202020204" pitchFamily="34" charset="0"/>
              </a:rPr>
              <a:t>- rat race balun layout s11</a:t>
            </a:r>
            <a:endParaRPr lang="en-US" dirty="0"/>
          </a:p>
        </p:txBody>
      </p:sp>
      <p:sp>
        <p:nvSpPr>
          <p:cNvPr id="6" name="TextBox 5">
            <a:extLst>
              <a:ext uri="{FF2B5EF4-FFF2-40B4-BE49-F238E27FC236}">
                <a16:creationId xmlns:a16="http://schemas.microsoft.com/office/drawing/2014/main" id="{082AF308-CEC9-3D3C-7688-799B432E17AF}"/>
              </a:ext>
            </a:extLst>
          </p:cNvPr>
          <p:cNvSpPr txBox="1"/>
          <p:nvPr/>
        </p:nvSpPr>
        <p:spPr>
          <a:xfrm>
            <a:off x="115410" y="1615736"/>
            <a:ext cx="2547891" cy="2308324"/>
          </a:xfrm>
          <a:prstGeom prst="rect">
            <a:avLst/>
          </a:prstGeom>
          <a:noFill/>
        </p:spPr>
        <p:txBody>
          <a:bodyPr wrap="square" rtlCol="0">
            <a:spAutoFit/>
          </a:bodyPr>
          <a:lstStyle/>
          <a:p>
            <a:r>
              <a:rPr lang="en-US" sz="2400" dirty="0"/>
              <a:t>At very high frequency rat race gives bad losses values</a:t>
            </a:r>
          </a:p>
          <a:p>
            <a:r>
              <a:rPr lang="en-US" sz="2400" dirty="0"/>
              <a:t>So I redesign at </a:t>
            </a:r>
            <a:r>
              <a:rPr lang="ar-EG" sz="2400" dirty="0"/>
              <a:t>10</a:t>
            </a:r>
            <a:r>
              <a:rPr lang="en-US" sz="2400" dirty="0"/>
              <a:t> GHz</a:t>
            </a:r>
          </a:p>
        </p:txBody>
      </p:sp>
      <p:pic>
        <p:nvPicPr>
          <p:cNvPr id="4" name="Picture 3">
            <a:extLst>
              <a:ext uri="{FF2B5EF4-FFF2-40B4-BE49-F238E27FC236}">
                <a16:creationId xmlns:a16="http://schemas.microsoft.com/office/drawing/2014/main" id="{6F7D8568-AF35-97EA-261A-CB82423E8E2F}"/>
              </a:ext>
            </a:extLst>
          </p:cNvPr>
          <p:cNvPicPr>
            <a:picLocks noChangeAspect="1"/>
          </p:cNvPicPr>
          <p:nvPr/>
        </p:nvPicPr>
        <p:blipFill rotWithShape="1">
          <a:blip r:embed="rId2"/>
          <a:srcRect l="24247" t="14886" r="27475" b="10550"/>
          <a:stretch/>
        </p:blipFill>
        <p:spPr>
          <a:xfrm>
            <a:off x="3153052" y="1744462"/>
            <a:ext cx="5885895" cy="5113538"/>
          </a:xfrm>
          <a:prstGeom prst="rect">
            <a:avLst/>
          </a:prstGeom>
        </p:spPr>
      </p:pic>
    </p:spTree>
    <p:extLst>
      <p:ext uri="{BB962C8B-B14F-4D97-AF65-F5344CB8AC3E}">
        <p14:creationId xmlns:p14="http://schemas.microsoft.com/office/powerpoint/2010/main" val="31602444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b="0" i="0" dirty="0">
                <a:solidFill>
                  <a:srgbClr val="000000"/>
                </a:solidFill>
                <a:effectLst/>
                <a:latin typeface="arial" panose="020B0604020202020204" pitchFamily="34" charset="0"/>
              </a:rPr>
              <a:t>4- transformer based balun</a:t>
            </a:r>
            <a:endParaRPr lang="en-US" dirty="0"/>
          </a:p>
        </p:txBody>
      </p:sp>
      <p:pic>
        <p:nvPicPr>
          <p:cNvPr id="4" name="Picture 3">
            <a:extLst>
              <a:ext uri="{FF2B5EF4-FFF2-40B4-BE49-F238E27FC236}">
                <a16:creationId xmlns:a16="http://schemas.microsoft.com/office/drawing/2014/main" id="{9D57A296-36A3-0CCE-812A-BB36A91A6B83}"/>
              </a:ext>
            </a:extLst>
          </p:cNvPr>
          <p:cNvPicPr>
            <a:picLocks noChangeAspect="1"/>
          </p:cNvPicPr>
          <p:nvPr/>
        </p:nvPicPr>
        <p:blipFill rotWithShape="1">
          <a:blip r:embed="rId2"/>
          <a:srcRect l="10070" t="14075" r="4097" b="15925"/>
          <a:stretch/>
        </p:blipFill>
        <p:spPr>
          <a:xfrm>
            <a:off x="863600" y="1718733"/>
            <a:ext cx="10464800" cy="4800600"/>
          </a:xfrm>
          <a:prstGeom prst="rect">
            <a:avLst/>
          </a:prstGeom>
        </p:spPr>
      </p:pic>
    </p:spTree>
    <p:extLst>
      <p:ext uri="{BB962C8B-B14F-4D97-AF65-F5344CB8AC3E}">
        <p14:creationId xmlns:p14="http://schemas.microsoft.com/office/powerpoint/2010/main" val="23588775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b="0" i="0" dirty="0">
                <a:solidFill>
                  <a:srgbClr val="000000"/>
                </a:solidFill>
                <a:effectLst/>
                <a:latin typeface="arial" panose="020B0604020202020204" pitchFamily="34" charset="0"/>
              </a:rPr>
              <a:t>4- transformer based balun s parameters</a:t>
            </a:r>
            <a:endParaRPr lang="en-US" dirty="0"/>
          </a:p>
        </p:txBody>
      </p:sp>
      <p:pic>
        <p:nvPicPr>
          <p:cNvPr id="5" name="Picture 4">
            <a:extLst>
              <a:ext uri="{FF2B5EF4-FFF2-40B4-BE49-F238E27FC236}">
                <a16:creationId xmlns:a16="http://schemas.microsoft.com/office/drawing/2014/main" id="{B6BF95D9-6A98-C05A-E26E-CA9985651600}"/>
              </a:ext>
            </a:extLst>
          </p:cNvPr>
          <p:cNvPicPr>
            <a:picLocks noChangeAspect="1"/>
          </p:cNvPicPr>
          <p:nvPr/>
        </p:nvPicPr>
        <p:blipFill rotWithShape="1">
          <a:blip r:embed="rId2"/>
          <a:srcRect l="23958" t="21358" r="17500" b="7037"/>
          <a:stretch/>
        </p:blipFill>
        <p:spPr>
          <a:xfrm>
            <a:off x="1985433" y="1201704"/>
            <a:ext cx="8221134" cy="5656296"/>
          </a:xfrm>
          <a:prstGeom prst="rect">
            <a:avLst/>
          </a:prstGeom>
        </p:spPr>
      </p:pic>
    </p:spTree>
    <p:extLst>
      <p:ext uri="{BB962C8B-B14F-4D97-AF65-F5344CB8AC3E}">
        <p14:creationId xmlns:p14="http://schemas.microsoft.com/office/powerpoint/2010/main" val="3918469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6FB4-D639-41E7-A50B-63F685223018}"/>
              </a:ext>
            </a:extLst>
          </p:cNvPr>
          <p:cNvSpPr>
            <a:spLocks noGrp="1"/>
          </p:cNvSpPr>
          <p:nvPr>
            <p:ph type="title"/>
          </p:nvPr>
        </p:nvSpPr>
        <p:spPr>
          <a:xfrm>
            <a:off x="341789" y="0"/>
            <a:ext cx="10133861" cy="1179576"/>
          </a:xfrm>
        </p:spPr>
        <p:txBody>
          <a:bodyPr/>
          <a:lstStyle/>
          <a:p>
            <a:r>
              <a:rPr lang="en-US" dirty="0"/>
              <a:t>Part 3: </a:t>
            </a:r>
            <a:r>
              <a:rPr lang="en-US" b="0" i="0" dirty="0">
                <a:solidFill>
                  <a:srgbClr val="000000"/>
                </a:solidFill>
                <a:effectLst/>
                <a:latin typeface="arial" panose="020B0604020202020204" pitchFamily="34" charset="0"/>
              </a:rPr>
              <a:t>balun implementation </a:t>
            </a:r>
            <a:br>
              <a:rPr lang="en-US" b="0" i="0" dirty="0">
                <a:solidFill>
                  <a:srgbClr val="000000"/>
                </a:solidFill>
                <a:effectLst/>
                <a:latin typeface="arial" panose="020B0604020202020204" pitchFamily="34" charset="0"/>
              </a:rPr>
            </a:br>
            <a:r>
              <a:rPr lang="en-US" sz="2400" b="0" i="0" dirty="0">
                <a:solidFill>
                  <a:srgbClr val="000000"/>
                </a:solidFill>
                <a:effectLst/>
                <a:latin typeface="arial" panose="020B0604020202020204" pitchFamily="34" charset="0"/>
              </a:rPr>
              <a:t>4- transformer based balun s parameters s11</a:t>
            </a:r>
            <a:endParaRPr lang="en-US" dirty="0"/>
          </a:p>
        </p:txBody>
      </p:sp>
      <p:pic>
        <p:nvPicPr>
          <p:cNvPr id="4" name="Picture 3">
            <a:extLst>
              <a:ext uri="{FF2B5EF4-FFF2-40B4-BE49-F238E27FC236}">
                <a16:creationId xmlns:a16="http://schemas.microsoft.com/office/drawing/2014/main" id="{4A10AA93-EA69-990D-8FC8-94EE946E04B5}"/>
              </a:ext>
            </a:extLst>
          </p:cNvPr>
          <p:cNvPicPr>
            <a:picLocks noChangeAspect="1"/>
          </p:cNvPicPr>
          <p:nvPr/>
        </p:nvPicPr>
        <p:blipFill rotWithShape="1">
          <a:blip r:embed="rId2"/>
          <a:srcRect l="23264" t="8272" r="50000" b="44074"/>
          <a:stretch/>
        </p:blipFill>
        <p:spPr>
          <a:xfrm>
            <a:off x="2954867" y="1476234"/>
            <a:ext cx="6282266" cy="5364832"/>
          </a:xfrm>
          <a:prstGeom prst="rect">
            <a:avLst/>
          </a:prstGeom>
        </p:spPr>
      </p:pic>
    </p:spTree>
    <p:extLst>
      <p:ext uri="{BB962C8B-B14F-4D97-AF65-F5344CB8AC3E}">
        <p14:creationId xmlns:p14="http://schemas.microsoft.com/office/powerpoint/2010/main" val="3881217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4BE2F1D-C7CD-4BCA-8A16-765D122800C0}"/>
              </a:ext>
            </a:extLst>
          </p:cNvPr>
          <p:cNvSpPr txBox="1"/>
          <p:nvPr/>
        </p:nvSpPr>
        <p:spPr>
          <a:xfrm>
            <a:off x="2396971" y="2828835"/>
            <a:ext cx="6709210" cy="1200329"/>
          </a:xfrm>
          <a:prstGeom prst="rect">
            <a:avLst/>
          </a:prstGeom>
          <a:noFill/>
        </p:spPr>
        <p:txBody>
          <a:bodyPr wrap="square" rtlCol="0">
            <a:spAutoFit/>
          </a:bodyPr>
          <a:lstStyle/>
          <a:p>
            <a:pPr algn="ctr"/>
            <a:r>
              <a:rPr lang="en-US" sz="3600" b="1" dirty="0">
                <a:latin typeface="+mj-lt"/>
              </a:rPr>
              <a:t>Assignment 3b</a:t>
            </a:r>
          </a:p>
          <a:p>
            <a:pPr algn="ctr"/>
            <a:r>
              <a:rPr lang="en-US" sz="3600" i="0" strike="noStrike" dirty="0">
                <a:effectLst/>
                <a:latin typeface="inherit"/>
              </a:rPr>
              <a:t>Beam-Squint in Phased Arrays</a:t>
            </a:r>
            <a:endParaRPr lang="en-US" sz="3600" i="0" dirty="0">
              <a:effectLst/>
              <a:latin typeface="Open Sans" panose="020B0606030504020204" pitchFamily="34" charset="0"/>
            </a:endParaRPr>
          </a:p>
        </p:txBody>
      </p:sp>
    </p:spTree>
    <p:extLst>
      <p:ext uri="{BB962C8B-B14F-4D97-AF65-F5344CB8AC3E}">
        <p14:creationId xmlns:p14="http://schemas.microsoft.com/office/powerpoint/2010/main" val="27044978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dirty="0"/>
              <a:t>derivation</a:t>
            </a:r>
          </a:p>
        </p:txBody>
      </p:sp>
      <p:pic>
        <p:nvPicPr>
          <p:cNvPr id="4" name="Picture 3">
            <a:extLst>
              <a:ext uri="{FF2B5EF4-FFF2-40B4-BE49-F238E27FC236}">
                <a16:creationId xmlns:a16="http://schemas.microsoft.com/office/drawing/2014/main" id="{4C538EA5-24DC-0B3E-1E29-DB5320201F53}"/>
              </a:ext>
            </a:extLst>
          </p:cNvPr>
          <p:cNvPicPr>
            <a:picLocks noChangeAspect="1"/>
          </p:cNvPicPr>
          <p:nvPr/>
        </p:nvPicPr>
        <p:blipFill rotWithShape="1">
          <a:blip r:embed="rId2"/>
          <a:srcRect l="11047" t="16298" r="4313" b="6006"/>
          <a:stretch/>
        </p:blipFill>
        <p:spPr>
          <a:xfrm>
            <a:off x="1049215" y="1376875"/>
            <a:ext cx="10093569" cy="5217355"/>
          </a:xfrm>
          <a:prstGeom prst="rect">
            <a:avLst/>
          </a:prstGeom>
        </p:spPr>
      </p:pic>
    </p:spTree>
    <p:extLst>
      <p:ext uri="{BB962C8B-B14F-4D97-AF65-F5344CB8AC3E}">
        <p14:creationId xmlns:p14="http://schemas.microsoft.com/office/powerpoint/2010/main" val="1159234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dirty="0"/>
              <a:t>derivation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AB5786-F667-9F9B-960E-DFC7F61C8336}"/>
                  </a:ext>
                </a:extLst>
              </p:cNvPr>
              <p:cNvSpPr txBox="1"/>
              <p:nvPr/>
            </p:nvSpPr>
            <p:spPr>
              <a:xfrm>
                <a:off x="570745" y="1346200"/>
                <a:ext cx="4287005" cy="646331"/>
              </a:xfrm>
              <a:prstGeom prst="rect">
                <a:avLst/>
              </a:prstGeom>
              <a:noFill/>
            </p:spPr>
            <p:txBody>
              <a:bodyPr wrap="square" rtlCol="0">
                <a:spAutoFit/>
              </a:bodyPr>
              <a:lstStyle/>
              <a:p>
                <a:r>
                  <a:rPr lang="en-US" i="1" dirty="0">
                    <a:latin typeface="Cambria Math" panose="02040503050406030204" pitchFamily="18" charset="0"/>
                    <a:ea typeface="Cambria Math" panose="02040503050406030204" pitchFamily="18" charset="0"/>
                  </a:rPr>
                  <a:t>From the SF equation </a:t>
                </a:r>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sin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23AB5786-F667-9F9B-960E-DFC7F61C8336}"/>
                  </a:ext>
                </a:extLst>
              </p:cNvPr>
              <p:cNvSpPr txBox="1">
                <a:spLocks noRot="1" noChangeAspect="1" noMove="1" noResize="1" noEditPoints="1" noAdjustHandles="1" noChangeArrowheads="1" noChangeShapeType="1" noTextEdit="1"/>
              </p:cNvSpPr>
              <p:nvPr/>
            </p:nvSpPr>
            <p:spPr>
              <a:xfrm>
                <a:off x="570745" y="1346200"/>
                <a:ext cx="4287005" cy="646331"/>
              </a:xfrm>
              <a:prstGeom prst="rect">
                <a:avLst/>
              </a:prstGeom>
              <a:blipFill>
                <a:blip r:embed="rId2"/>
                <a:stretch>
                  <a:fillRect l="-1280" t="-6604" b="-84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75DF08-A3CA-DD31-AAF7-E8FCF2A6C3DE}"/>
                  </a:ext>
                </a:extLst>
              </p:cNvPr>
              <p:cNvSpPr txBox="1"/>
              <p:nvPr/>
            </p:nvSpPr>
            <p:spPr>
              <a:xfrm>
                <a:off x="570745" y="2172871"/>
                <a:ext cx="10850788" cy="44223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𝑐</m:t>
                          </m:r>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oMath>
                  </m:oMathPara>
                </a14:m>
                <a:endParaRPr lang="en-US" b="0" dirty="0">
                  <a:ea typeface="Cambria Math" panose="02040503050406030204" pitchFamily="18" charset="0"/>
                </a:endParaRPr>
              </a:p>
              <a:p>
                <a:r>
                  <a:rPr lang="en-US" dirty="0"/>
                  <a:t>To derive the expression we want to know where the grating loops appear</a:t>
                </a:r>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𝑑𝑠𝑖𝑛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𝜆</m:t>
                          </m:r>
                        </m:den>
                      </m:f>
                    </m:oMath>
                  </m:oMathPara>
                </a14:m>
                <a:endParaRPr lang="ar-EG" dirty="0"/>
              </a:p>
              <a:p>
                <a:r>
                  <a:rPr lang="en-US" b="0" i="0" dirty="0">
                    <a:solidFill>
                      <a:srgbClr val="222222"/>
                    </a:solidFill>
                    <a:effectLst/>
                    <a:latin typeface="Georgia" panose="02040502050405020303" pitchFamily="18" charset="0"/>
                  </a:rPr>
                  <a:t>we can compute the beam angle as a function of phase shift</a:t>
                </a:r>
                <a:endParaRPr lang="en-US" dirty="0"/>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arcsin</m:t>
                          </m:r>
                        </m:fName>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𝑑</m:t>
                                  </m:r>
                                </m:den>
                              </m:f>
                            </m:e>
                          </m:d>
                        </m:e>
                      </m:func>
                    </m:oMath>
                  </m:oMathPara>
                </a14:m>
                <a:endParaRPr lang="en-US"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arcsin</m:t>
                          </m:r>
                        </m:fName>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𝑑</m:t>
                                  </m:r>
                                </m:den>
                              </m:f>
                            </m:e>
                          </m:d>
                        </m:e>
                      </m:func>
                    </m:oMath>
                  </m:oMathPara>
                </a14:m>
                <a:endParaRPr lang="en-US" dirty="0"/>
              </a:p>
              <a:p>
                <a:r>
                  <a:rPr lang="en-US" b="0" i="0" dirty="0">
                    <a:solidFill>
                      <a:srgbClr val="222222"/>
                    </a:solidFill>
                    <a:effectLst/>
                    <a:latin typeface="Georgia" panose="02040502050405020303" pitchFamily="18" charset="0"/>
                  </a:rPr>
                  <a:t>To avoid grating lobes, our goal is to obtain a single real solution</a:t>
                </a:r>
                <a:endParaRPr lang="ar-EG" dirty="0"/>
              </a:p>
              <a:p>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ea typeface="Cambria Math" panose="02040503050406030204" pitchFamily="18" charset="0"/>
                              </a:rPr>
                              <m:t>𝑑</m:t>
                            </m:r>
                          </m:den>
                        </m:f>
                      </m:e>
                    </m:d>
                  </m:oMath>
                </a14:m>
                <a:r>
                  <a:rPr lang="en-US" dirty="0"/>
                  <a:t> &gt; 1 for all m &gt;= 1</a:t>
                </a:r>
              </a:p>
              <a:p>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arcsin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𝑑</m:t>
                                </m:r>
                              </m:den>
                            </m:f>
                          </m:e>
                        </m:d>
                      </m:e>
                    </m:func>
                  </m:oMath>
                </a14:m>
                <a:r>
                  <a:rPr lang="en-US" dirty="0"/>
                  <a:t> for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=0</a:t>
                </a:r>
              </a:p>
            </p:txBody>
          </p:sp>
        </mc:Choice>
        <mc:Fallback xmlns="">
          <p:sp>
            <p:nvSpPr>
              <p:cNvPr id="5" name="TextBox 4">
                <a:extLst>
                  <a:ext uri="{FF2B5EF4-FFF2-40B4-BE49-F238E27FC236}">
                    <a16:creationId xmlns:a16="http://schemas.microsoft.com/office/drawing/2014/main" id="{EE75DF08-A3CA-DD31-AAF7-E8FCF2A6C3DE}"/>
                  </a:ext>
                </a:extLst>
              </p:cNvPr>
              <p:cNvSpPr txBox="1">
                <a:spLocks noRot="1" noChangeAspect="1" noMove="1" noResize="1" noEditPoints="1" noAdjustHandles="1" noChangeArrowheads="1" noChangeShapeType="1" noTextEdit="1"/>
              </p:cNvSpPr>
              <p:nvPr/>
            </p:nvSpPr>
            <p:spPr>
              <a:xfrm>
                <a:off x="570745" y="2172871"/>
                <a:ext cx="10850788" cy="4422364"/>
              </a:xfrm>
              <a:prstGeom prst="rect">
                <a:avLst/>
              </a:prstGeom>
              <a:blipFill>
                <a:blip r:embed="rId3"/>
                <a:stretch>
                  <a:fillRect l="-506"/>
                </a:stretch>
              </a:blipFill>
            </p:spPr>
            <p:txBody>
              <a:bodyPr/>
              <a:lstStyle/>
              <a:p>
                <a:r>
                  <a:rPr lang="en-US">
                    <a:noFill/>
                  </a:rPr>
                  <a:t> </a:t>
                </a:r>
              </a:p>
            </p:txBody>
          </p:sp>
        </mc:Fallback>
      </mc:AlternateContent>
      <p:pic>
        <p:nvPicPr>
          <p:cNvPr id="1028" name="Picture 4" descr="3. An array factor plot at boresight for d/&amp;lambda; = 1.5, N = 8 shows three main lobes at angles of 0&amp;deg; and &amp;PlusMinus;41.3&amp;deg;.">
            <a:extLst>
              <a:ext uri="{FF2B5EF4-FFF2-40B4-BE49-F238E27FC236}">
                <a16:creationId xmlns:a16="http://schemas.microsoft.com/office/drawing/2014/main" id="{DABB2EE9-44DF-BFE3-92DD-41E5E5310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435" y="3517189"/>
            <a:ext cx="4095565" cy="334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176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dirty="0"/>
              <a:t>derivation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AB5786-F667-9F9B-960E-DFC7F61C8336}"/>
                  </a:ext>
                </a:extLst>
              </p:cNvPr>
              <p:cNvSpPr txBox="1"/>
              <p:nvPr/>
            </p:nvSpPr>
            <p:spPr>
              <a:xfrm>
                <a:off x="570745" y="1346200"/>
                <a:ext cx="4287005" cy="646331"/>
              </a:xfrm>
              <a:prstGeom prst="rect">
                <a:avLst/>
              </a:prstGeom>
              <a:noFill/>
            </p:spPr>
            <p:txBody>
              <a:bodyPr wrap="square" rtlCol="0">
                <a:spAutoFit/>
              </a:bodyPr>
              <a:lstStyle/>
              <a:p>
                <a:r>
                  <a:rPr lang="en-US" i="1" dirty="0">
                    <a:latin typeface="Cambria Math" panose="02040503050406030204" pitchFamily="18" charset="0"/>
                    <a:ea typeface="Cambria Math" panose="02040503050406030204" pitchFamily="18" charset="0"/>
                  </a:rPr>
                  <a:t>From the SF equation </a:t>
                </a:r>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sin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23AB5786-F667-9F9B-960E-DFC7F61C8336}"/>
                  </a:ext>
                </a:extLst>
              </p:cNvPr>
              <p:cNvSpPr txBox="1">
                <a:spLocks noRot="1" noChangeAspect="1" noMove="1" noResize="1" noEditPoints="1" noAdjustHandles="1" noChangeArrowheads="1" noChangeShapeType="1" noTextEdit="1"/>
              </p:cNvSpPr>
              <p:nvPr/>
            </p:nvSpPr>
            <p:spPr>
              <a:xfrm>
                <a:off x="570745" y="1346200"/>
                <a:ext cx="4287005" cy="646331"/>
              </a:xfrm>
              <a:prstGeom prst="rect">
                <a:avLst/>
              </a:prstGeom>
              <a:blipFill>
                <a:blip r:embed="rId2"/>
                <a:stretch>
                  <a:fillRect l="-1280" t="-6604" b="-84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75DF08-A3CA-DD31-AAF7-E8FCF2A6C3DE}"/>
                  </a:ext>
                </a:extLst>
              </p:cNvPr>
              <p:cNvSpPr txBox="1"/>
              <p:nvPr/>
            </p:nvSpPr>
            <p:spPr>
              <a:xfrm>
                <a:off x="570745" y="2172871"/>
                <a:ext cx="10850788" cy="4787336"/>
              </a:xfrm>
              <a:prstGeom prst="rect">
                <a:avLst/>
              </a:prstGeom>
              <a:noFill/>
            </p:spPr>
            <p:txBody>
              <a:bodyPr wrap="square" rtlCol="0">
                <a:spAutoFit/>
              </a:bodyPr>
              <a:lstStyle/>
              <a:p>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ea typeface="Cambria Math" panose="02040503050406030204" pitchFamily="18" charset="0"/>
                          </a:rPr>
                          <m:t>𝑑</m:t>
                        </m:r>
                      </m:den>
                    </m:f>
                    <m:r>
                      <m:rPr>
                        <m:sty m:val="p"/>
                      </m:rPr>
                      <a:rPr lang="en-US" b="0" i="0" smtClean="0">
                        <a:latin typeface="Cambria Math" panose="02040503050406030204" pitchFamily="18" charset="0"/>
                        <a:ea typeface="Cambria Math" panose="02040503050406030204" pitchFamily="18" charset="0"/>
                      </a:rPr>
                      <m:t>will</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range</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from</m:t>
                    </m:r>
                    <m:r>
                      <a:rPr lang="en-US" b="0" i="0" smtClean="0">
                        <a:latin typeface="Cambria Math" panose="02040503050406030204" pitchFamily="18" charset="0"/>
                        <a:ea typeface="Cambria Math" panose="02040503050406030204" pitchFamily="18" charset="0"/>
                      </a:rPr>
                      <m:t> </m:t>
                    </m:r>
                    <m:r>
                      <a:rPr lang="en-US" b="0" i="0" smtClean="0">
                        <a:latin typeface="Cambria Math" panose="02040503050406030204" pitchFamily="18" charset="0"/>
                        <a:ea typeface="Cambria Math" panose="02040503050406030204" pitchFamily="18" charset="0"/>
                      </a:rPr>
                      <m:t>0</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to</m:t>
                    </m:r>
                    <m:r>
                      <a:rPr lang="en-US" b="0" i="0" smtClean="0">
                        <a:latin typeface="Cambria Math" panose="02040503050406030204" pitchFamily="18" charset="0"/>
                        <a:ea typeface="Cambria Math" panose="02040503050406030204" pitchFamily="18" charset="0"/>
                      </a:rPr>
                      <m:t> </m:t>
                    </m:r>
                    <m:r>
                      <a:rPr lang="en-US" b="0" i="0" smtClean="0">
                        <a:latin typeface="Cambria Math" panose="02040503050406030204" pitchFamily="18" charset="0"/>
                        <a:ea typeface="Cambria Math" panose="02040503050406030204" pitchFamily="18" charset="0"/>
                      </a:rPr>
                      <m:t>0</m:t>
                    </m:r>
                    <m:r>
                      <a:rPr lang="en-US" b="0" i="0"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5</m:t>
                    </m:r>
                    <m:r>
                      <a:rPr lang="en-US" b="0" i="0"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ea typeface="Cambria Math" panose="02040503050406030204" pitchFamily="18" charset="0"/>
                          </a:rPr>
                          <m:t>𝑑</m:t>
                        </m:r>
                      </m:den>
                    </m:f>
                  </m:oMath>
                </a14:m>
                <a:r>
                  <a:rPr lang="en-US" b="0" dirty="0">
                    <a:ea typeface="Cambria Math" panose="02040503050406030204" pitchFamily="18" charset="0"/>
                  </a:rPr>
                  <a:t> for m = 0</a:t>
                </a:r>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arcsin</m:t>
                          </m:r>
                        </m:fName>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𝑑</m:t>
                                  </m:r>
                                </m:den>
                              </m:f>
                            </m:e>
                          </m:d>
                        </m:e>
                      </m:func>
                    </m:oMath>
                  </m:oMathPara>
                </a14:m>
                <a:endParaRPr lang="en-US" dirty="0"/>
              </a:p>
              <a:p>
                <a:r>
                  <a:rPr lang="en-US" b="0" i="0" dirty="0">
                    <a:solidFill>
                      <a:srgbClr val="222222"/>
                    </a:solidFill>
                    <a:effectLst/>
                    <a:latin typeface="Georgia" panose="02040502050405020303" pitchFamily="18" charset="0"/>
                  </a:rPr>
                  <a:t>To avoid grating lobes, our goal is to obtain a single real solution</a:t>
                </a:r>
                <a:endParaRPr lang="ar-EG" dirty="0"/>
              </a:p>
              <a:p>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ea typeface="Cambria Math" panose="02040503050406030204" pitchFamily="18" charset="0"/>
                              </a:rPr>
                              <m:t>𝑑</m:t>
                            </m:r>
                          </m:den>
                        </m:f>
                      </m:e>
                    </m:d>
                  </m:oMath>
                </a14:m>
                <a:r>
                  <a:rPr lang="en-US" dirty="0"/>
                  <a:t> &gt; 1 for all m &gt;= 1</a:t>
                </a:r>
              </a:p>
              <a:p>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arcsin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𝑑</m:t>
                                </m:r>
                              </m:den>
                            </m:f>
                          </m:e>
                        </m:d>
                      </m:e>
                    </m:func>
                  </m:oMath>
                </a14:m>
                <a:r>
                  <a:rPr lang="en-US" dirty="0"/>
                  <a:t> for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=0</a:t>
                </a:r>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arcsin</m:t>
                          </m:r>
                        </m:fName>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𝑓</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0</m:t>
                                          </m:r>
                                        </m:sub>
                                      </m:sSub>
                                    </m:e>
                                  </m:d>
                                </m:e>
                              </m:func>
                            </m:e>
                          </m:d>
                        </m:e>
                      </m:fun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0</m:t>
                          </m:r>
                        </m:sub>
                      </m:sSub>
                    </m:oMath>
                  </m:oMathPara>
                </a14:m>
                <a:endParaRPr lang="en-US" dirty="0"/>
              </a:p>
              <a:p>
                <a:r>
                  <a:rPr lang="en-US" b="0" i="0" dirty="0">
                    <a:solidFill>
                      <a:srgbClr val="222222"/>
                    </a:solidFill>
                    <a:effectLst/>
                    <a:latin typeface="Georgia" panose="02040502050405020303" pitchFamily="18" charset="0"/>
                  </a:rPr>
                  <a:t>The beam squint, or deviation in</a:t>
                </a:r>
              </a:p>
              <a:p>
                <a:r>
                  <a:rPr lang="en-US" b="0" i="0" dirty="0">
                    <a:solidFill>
                      <a:srgbClr val="222222"/>
                    </a:solidFill>
                    <a:effectLst/>
                    <a:latin typeface="Georgia" panose="02040502050405020303" pitchFamily="18" charset="0"/>
                  </a:rPr>
                  <a:t> steering angle vs. frequency, is </a:t>
                </a:r>
              </a:p>
              <a:p>
                <a:r>
                  <a:rPr lang="en-US" b="0" i="0" dirty="0">
                    <a:solidFill>
                      <a:srgbClr val="222222"/>
                    </a:solidFill>
                    <a:effectLst/>
                    <a:latin typeface="Georgia" panose="02040502050405020303" pitchFamily="18" charset="0"/>
                  </a:rPr>
                  <a:t>caused by approximating a time </a:t>
                </a:r>
              </a:p>
              <a:p>
                <a:r>
                  <a:rPr lang="en-US" b="0" i="0" dirty="0">
                    <a:solidFill>
                      <a:srgbClr val="222222"/>
                    </a:solidFill>
                    <a:effectLst/>
                    <a:latin typeface="Georgia" panose="02040502050405020303" pitchFamily="18" charset="0"/>
                  </a:rPr>
                  <a:t>delay with a phase shift.</a:t>
                </a:r>
              </a:p>
              <a:p>
                <a:r>
                  <a:rPr lang="en-US" b="0" i="0" dirty="0">
                    <a:solidFill>
                      <a:srgbClr val="222222"/>
                    </a:solidFill>
                    <a:effectLst/>
                    <a:latin typeface="Georgia" panose="02040502050405020303" pitchFamily="18" charset="0"/>
                  </a:rPr>
                  <a:t> Implementing beam steering with</a:t>
                </a:r>
              </a:p>
              <a:p>
                <a:r>
                  <a:rPr lang="en-US" b="0" i="0" dirty="0">
                    <a:solidFill>
                      <a:srgbClr val="222222"/>
                    </a:solidFill>
                    <a:effectLst/>
                    <a:latin typeface="Georgia" panose="02040502050405020303" pitchFamily="18" charset="0"/>
                  </a:rPr>
                  <a:t> true time-delay units doesn’t </a:t>
                </a:r>
              </a:p>
              <a:p>
                <a:r>
                  <a:rPr lang="en-US" b="0" i="0" dirty="0">
                    <a:solidFill>
                      <a:srgbClr val="222222"/>
                    </a:solidFill>
                    <a:effectLst/>
                    <a:latin typeface="Georgia" panose="02040502050405020303" pitchFamily="18" charset="0"/>
                  </a:rPr>
                  <a:t>have this problem</a:t>
                </a:r>
                <a:endParaRPr lang="en-US" dirty="0"/>
              </a:p>
            </p:txBody>
          </p:sp>
        </mc:Choice>
        <mc:Fallback xmlns="">
          <p:sp>
            <p:nvSpPr>
              <p:cNvPr id="5" name="TextBox 4">
                <a:extLst>
                  <a:ext uri="{FF2B5EF4-FFF2-40B4-BE49-F238E27FC236}">
                    <a16:creationId xmlns:a16="http://schemas.microsoft.com/office/drawing/2014/main" id="{EE75DF08-A3CA-DD31-AAF7-E8FCF2A6C3DE}"/>
                  </a:ext>
                </a:extLst>
              </p:cNvPr>
              <p:cNvSpPr txBox="1">
                <a:spLocks noRot="1" noChangeAspect="1" noMove="1" noResize="1" noEditPoints="1" noAdjustHandles="1" noChangeArrowheads="1" noChangeShapeType="1" noTextEdit="1"/>
              </p:cNvSpPr>
              <p:nvPr/>
            </p:nvSpPr>
            <p:spPr>
              <a:xfrm>
                <a:off x="570745" y="2172871"/>
                <a:ext cx="10850788" cy="4787336"/>
              </a:xfrm>
              <a:prstGeom prst="rect">
                <a:avLst/>
              </a:prstGeom>
              <a:blipFill>
                <a:blip r:embed="rId3"/>
                <a:stretch>
                  <a:fillRect l="-506" b="-1018"/>
                </a:stretch>
              </a:blipFill>
            </p:spPr>
            <p:txBody>
              <a:bodyPr/>
              <a:lstStyle/>
              <a:p>
                <a:r>
                  <a:rPr lang="en-US">
                    <a:noFill/>
                  </a:rPr>
                  <a:t> </a:t>
                </a:r>
              </a:p>
            </p:txBody>
          </p:sp>
        </mc:Fallback>
      </mc:AlternateContent>
      <p:pic>
        <p:nvPicPr>
          <p:cNvPr id="3074" name="Picture 2" descr="2. Shown is the arcsin function application to grating lobes.">
            <a:extLst>
              <a:ext uri="{FF2B5EF4-FFF2-40B4-BE49-F238E27FC236}">
                <a16:creationId xmlns:a16="http://schemas.microsoft.com/office/drawing/2014/main" id="{52F5F899-C716-91E1-03B1-7D6C9E4D2D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75" y="-13716"/>
            <a:ext cx="40481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2. Shown are plots of beam squint vs. beam angle for several frequency deviations.">
            <a:extLst>
              <a:ext uri="{FF2B5EF4-FFF2-40B4-BE49-F238E27FC236}">
                <a16:creationId xmlns:a16="http://schemas.microsoft.com/office/drawing/2014/main" id="{DA035583-B21C-33D4-F998-9FF079EE81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9392" y="3814520"/>
            <a:ext cx="3784078" cy="304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4948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dirty="0"/>
              <a:t>plot</a:t>
            </a:r>
          </a:p>
        </p:txBody>
      </p:sp>
      <p:pic>
        <p:nvPicPr>
          <p:cNvPr id="3" name="Picture 2" descr="1. In this example of beam squint at X-band for a 32-element linear array with a &amp;lambda;/2 element spacing, it&amp;rsquo;s clear that the beam changes direction as a function of both frequency and the initial beam angle.">
            <a:extLst>
              <a:ext uri="{FF2B5EF4-FFF2-40B4-BE49-F238E27FC236}">
                <a16:creationId xmlns:a16="http://schemas.microsoft.com/office/drawing/2014/main" id="{3AFD9B40-6395-1169-994B-A5BA5FE75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732" y="1598762"/>
            <a:ext cx="7838536"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770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4BE2F1D-C7CD-4BCA-8A16-765D122800C0}"/>
              </a:ext>
            </a:extLst>
          </p:cNvPr>
          <p:cNvSpPr txBox="1"/>
          <p:nvPr/>
        </p:nvSpPr>
        <p:spPr>
          <a:xfrm>
            <a:off x="2396971" y="2828835"/>
            <a:ext cx="6709210" cy="1200329"/>
          </a:xfrm>
          <a:prstGeom prst="rect">
            <a:avLst/>
          </a:prstGeom>
          <a:noFill/>
        </p:spPr>
        <p:txBody>
          <a:bodyPr wrap="square" rtlCol="0">
            <a:spAutoFit/>
          </a:bodyPr>
          <a:lstStyle/>
          <a:p>
            <a:pPr algn="ctr"/>
            <a:r>
              <a:rPr lang="en-US" sz="3600" b="1" dirty="0">
                <a:latin typeface="+mj-lt"/>
              </a:rPr>
              <a:t>Assignment 4a</a:t>
            </a:r>
          </a:p>
          <a:p>
            <a:pPr algn="ctr"/>
            <a:r>
              <a:rPr lang="en-US" sz="3600" b="1" dirty="0">
                <a:latin typeface="+mj-lt"/>
              </a:rPr>
              <a:t>The Insertion Loss Method</a:t>
            </a:r>
          </a:p>
        </p:txBody>
      </p:sp>
    </p:spTree>
    <p:extLst>
      <p:ext uri="{BB962C8B-B14F-4D97-AF65-F5344CB8AC3E}">
        <p14:creationId xmlns:p14="http://schemas.microsoft.com/office/powerpoint/2010/main" val="362677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0CDBC-BAAB-4258-9BA0-C19BE4210ACB}"/>
              </a:ext>
            </a:extLst>
          </p:cNvPr>
          <p:cNvSpPr>
            <a:spLocks noGrp="1"/>
          </p:cNvSpPr>
          <p:nvPr>
            <p:ph type="title"/>
          </p:nvPr>
        </p:nvSpPr>
        <p:spPr>
          <a:xfrm>
            <a:off x="365759" y="-407416"/>
            <a:ext cx="7132321" cy="1179576"/>
          </a:xfrm>
        </p:spPr>
        <p:txBody>
          <a:bodyPr/>
          <a:lstStyle/>
          <a:p>
            <a:r>
              <a:rPr lang="en-US" dirty="0"/>
              <a:t>Loss values From </a:t>
            </a:r>
            <a:r>
              <a:rPr lang="en-US" dirty="0" err="1"/>
              <a:t>pcb</a:t>
            </a:r>
            <a:r>
              <a:rPr lang="en-US" dirty="0"/>
              <a:t> </a:t>
            </a:r>
          </a:p>
        </p:txBody>
      </p:sp>
      <p:pic>
        <p:nvPicPr>
          <p:cNvPr id="12" name="Picture 11">
            <a:extLst>
              <a:ext uri="{FF2B5EF4-FFF2-40B4-BE49-F238E27FC236}">
                <a16:creationId xmlns:a16="http://schemas.microsoft.com/office/drawing/2014/main" id="{E4FB15B9-C8C9-43EE-9EFC-0196C6962D7F}"/>
              </a:ext>
            </a:extLst>
          </p:cNvPr>
          <p:cNvPicPr>
            <a:picLocks noChangeAspect="1"/>
          </p:cNvPicPr>
          <p:nvPr/>
        </p:nvPicPr>
        <p:blipFill rotWithShape="1">
          <a:blip r:embed="rId2"/>
          <a:srcRect b="8741"/>
          <a:stretch/>
        </p:blipFill>
        <p:spPr>
          <a:xfrm>
            <a:off x="0" y="772160"/>
            <a:ext cx="12192000" cy="6258560"/>
          </a:xfrm>
          <a:prstGeom prst="rect">
            <a:avLst/>
          </a:prstGeom>
        </p:spPr>
      </p:pic>
    </p:spTree>
    <p:extLst>
      <p:ext uri="{BB962C8B-B14F-4D97-AF65-F5344CB8AC3E}">
        <p14:creationId xmlns:p14="http://schemas.microsoft.com/office/powerpoint/2010/main" val="12526734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Schematic Design</a:t>
            </a:r>
            <a:endParaRPr lang="en-US" dirty="0"/>
          </a:p>
        </p:txBody>
      </p:sp>
      <p:pic>
        <p:nvPicPr>
          <p:cNvPr id="4" name="Picture 3">
            <a:extLst>
              <a:ext uri="{FF2B5EF4-FFF2-40B4-BE49-F238E27FC236}">
                <a16:creationId xmlns:a16="http://schemas.microsoft.com/office/drawing/2014/main" id="{139F3ABA-C00E-9A35-0F32-8245618A7284}"/>
              </a:ext>
            </a:extLst>
          </p:cNvPr>
          <p:cNvPicPr>
            <a:picLocks noChangeAspect="1"/>
          </p:cNvPicPr>
          <p:nvPr/>
        </p:nvPicPr>
        <p:blipFill rotWithShape="1">
          <a:blip r:embed="rId2"/>
          <a:srcRect l="10631" t="14369" r="6797" b="13786"/>
          <a:stretch/>
        </p:blipFill>
        <p:spPr>
          <a:xfrm>
            <a:off x="1062361" y="1669001"/>
            <a:ext cx="10067277" cy="4927107"/>
          </a:xfrm>
          <a:prstGeom prst="rect">
            <a:avLst/>
          </a:prstGeom>
        </p:spPr>
      </p:pic>
    </p:spTree>
    <p:extLst>
      <p:ext uri="{BB962C8B-B14F-4D97-AF65-F5344CB8AC3E}">
        <p14:creationId xmlns:p14="http://schemas.microsoft.com/office/powerpoint/2010/main" val="3403002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S Parameters</a:t>
            </a:r>
            <a:endParaRPr lang="en-US" dirty="0"/>
          </a:p>
        </p:txBody>
      </p:sp>
      <p:pic>
        <p:nvPicPr>
          <p:cNvPr id="5" name="Picture 4">
            <a:extLst>
              <a:ext uri="{FF2B5EF4-FFF2-40B4-BE49-F238E27FC236}">
                <a16:creationId xmlns:a16="http://schemas.microsoft.com/office/drawing/2014/main" id="{A6338C5C-8F42-5DB7-4260-B00A8E9A34A1}"/>
              </a:ext>
            </a:extLst>
          </p:cNvPr>
          <p:cNvPicPr>
            <a:picLocks noChangeAspect="1"/>
          </p:cNvPicPr>
          <p:nvPr/>
        </p:nvPicPr>
        <p:blipFill rotWithShape="1">
          <a:blip r:embed="rId2"/>
          <a:srcRect l="6189" t="8932" r="18884" b="7443"/>
          <a:stretch/>
        </p:blipFill>
        <p:spPr>
          <a:xfrm>
            <a:off x="1528439" y="1165860"/>
            <a:ext cx="9135122" cy="5734975"/>
          </a:xfrm>
          <a:prstGeom prst="rect">
            <a:avLst/>
          </a:prstGeom>
        </p:spPr>
      </p:pic>
    </p:spTree>
    <p:extLst>
      <p:ext uri="{BB962C8B-B14F-4D97-AF65-F5344CB8AC3E}">
        <p14:creationId xmlns:p14="http://schemas.microsoft.com/office/powerpoint/2010/main" val="39662704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Attenuation s21</a:t>
            </a:r>
            <a:endParaRPr lang="en-US" dirty="0"/>
          </a:p>
        </p:txBody>
      </p:sp>
      <p:pic>
        <p:nvPicPr>
          <p:cNvPr id="4" name="Picture 3">
            <a:extLst>
              <a:ext uri="{FF2B5EF4-FFF2-40B4-BE49-F238E27FC236}">
                <a16:creationId xmlns:a16="http://schemas.microsoft.com/office/drawing/2014/main" id="{8B3245AD-2A28-4CC3-1BD4-DCC525534336}"/>
              </a:ext>
            </a:extLst>
          </p:cNvPr>
          <p:cNvPicPr>
            <a:picLocks noChangeAspect="1"/>
          </p:cNvPicPr>
          <p:nvPr/>
        </p:nvPicPr>
        <p:blipFill rotWithShape="1">
          <a:blip r:embed="rId2"/>
          <a:srcRect l="7847" t="11976" r="37014" b="11234"/>
          <a:stretch/>
        </p:blipFill>
        <p:spPr>
          <a:xfrm>
            <a:off x="2319867" y="1352962"/>
            <a:ext cx="7552266" cy="5505038"/>
          </a:xfrm>
          <a:prstGeom prst="rect">
            <a:avLst/>
          </a:prstGeom>
        </p:spPr>
      </p:pic>
    </p:spTree>
    <p:extLst>
      <p:ext uri="{BB962C8B-B14F-4D97-AF65-F5344CB8AC3E}">
        <p14:creationId xmlns:p14="http://schemas.microsoft.com/office/powerpoint/2010/main" val="4138605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4BE2F1D-C7CD-4BCA-8A16-765D122800C0}"/>
              </a:ext>
            </a:extLst>
          </p:cNvPr>
          <p:cNvSpPr txBox="1"/>
          <p:nvPr/>
        </p:nvSpPr>
        <p:spPr>
          <a:xfrm>
            <a:off x="2396971" y="2828835"/>
            <a:ext cx="6709210" cy="1200329"/>
          </a:xfrm>
          <a:prstGeom prst="rect">
            <a:avLst/>
          </a:prstGeom>
          <a:noFill/>
        </p:spPr>
        <p:txBody>
          <a:bodyPr wrap="square" rtlCol="0">
            <a:spAutoFit/>
          </a:bodyPr>
          <a:lstStyle/>
          <a:p>
            <a:pPr algn="ctr"/>
            <a:r>
              <a:rPr lang="en-US" sz="3600" b="1" dirty="0">
                <a:latin typeface="+mj-lt"/>
              </a:rPr>
              <a:t>Assignment 4b</a:t>
            </a:r>
          </a:p>
          <a:p>
            <a:pPr algn="ctr"/>
            <a:r>
              <a:rPr lang="en-US" sz="3600" b="0" i="0" dirty="0">
                <a:solidFill>
                  <a:srgbClr val="000000"/>
                </a:solidFill>
                <a:effectLst/>
                <a:latin typeface="Open Sans" panose="020B0606030504020204" pitchFamily="34" charset="0"/>
              </a:rPr>
              <a:t>Coupled-Resonator Filters</a:t>
            </a:r>
            <a:endParaRPr lang="en-US" sz="3600" b="1" dirty="0">
              <a:latin typeface="+mj-lt"/>
            </a:endParaRPr>
          </a:p>
        </p:txBody>
      </p:sp>
    </p:spTree>
    <p:extLst>
      <p:ext uri="{BB962C8B-B14F-4D97-AF65-F5344CB8AC3E}">
        <p14:creationId xmlns:p14="http://schemas.microsoft.com/office/powerpoint/2010/main" val="3040201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Line calc z0=50 ohm</a:t>
            </a:r>
            <a:br>
              <a:rPr lang="en-US" sz="3200" b="0" i="0" dirty="0">
                <a:solidFill>
                  <a:srgbClr val="000000"/>
                </a:solidFill>
                <a:effectLst/>
                <a:latin typeface="arial" panose="020B0604020202020204" pitchFamily="34" charset="0"/>
              </a:rPr>
            </a:br>
            <a:r>
              <a:rPr lang="en-US" sz="3200" b="0" i="0" dirty="0">
                <a:solidFill>
                  <a:srgbClr val="000000"/>
                </a:solidFill>
                <a:effectLst/>
                <a:latin typeface="arial" panose="020B0604020202020204" pitchFamily="34" charset="0"/>
              </a:rPr>
              <a:t>example 1 BANDSTOP FILTER</a:t>
            </a:r>
            <a:endParaRPr lang="en-US" dirty="0"/>
          </a:p>
        </p:txBody>
      </p:sp>
      <p:pic>
        <p:nvPicPr>
          <p:cNvPr id="5" name="Picture 4">
            <a:extLst>
              <a:ext uri="{FF2B5EF4-FFF2-40B4-BE49-F238E27FC236}">
                <a16:creationId xmlns:a16="http://schemas.microsoft.com/office/drawing/2014/main" id="{B67CD983-B182-B623-DE19-64E0A895A687}"/>
              </a:ext>
            </a:extLst>
          </p:cNvPr>
          <p:cNvPicPr>
            <a:picLocks noChangeAspect="1"/>
          </p:cNvPicPr>
          <p:nvPr/>
        </p:nvPicPr>
        <p:blipFill rotWithShape="1">
          <a:blip r:embed="rId2"/>
          <a:srcRect l="30292" t="18641" r="17426" b="11327"/>
          <a:stretch/>
        </p:blipFill>
        <p:spPr>
          <a:xfrm>
            <a:off x="2257886" y="1165860"/>
            <a:ext cx="7676228" cy="5783898"/>
          </a:xfrm>
          <a:prstGeom prst="rect">
            <a:avLst/>
          </a:prstGeom>
        </p:spPr>
      </p:pic>
    </p:spTree>
    <p:extLst>
      <p:ext uri="{BB962C8B-B14F-4D97-AF65-F5344CB8AC3E}">
        <p14:creationId xmlns:p14="http://schemas.microsoft.com/office/powerpoint/2010/main" val="12621783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Line calc z0 = 265.9 and 387</a:t>
            </a:r>
            <a:endParaRPr lang="en-US" dirty="0"/>
          </a:p>
        </p:txBody>
      </p:sp>
      <p:pic>
        <p:nvPicPr>
          <p:cNvPr id="4" name="Picture 3">
            <a:extLst>
              <a:ext uri="{FF2B5EF4-FFF2-40B4-BE49-F238E27FC236}">
                <a16:creationId xmlns:a16="http://schemas.microsoft.com/office/drawing/2014/main" id="{4AB7015C-D306-ED22-7D4A-3B4FAE07475B}"/>
              </a:ext>
            </a:extLst>
          </p:cNvPr>
          <p:cNvPicPr>
            <a:picLocks noChangeAspect="1"/>
          </p:cNvPicPr>
          <p:nvPr/>
        </p:nvPicPr>
        <p:blipFill rotWithShape="1">
          <a:blip r:embed="rId2"/>
          <a:srcRect l="30364" t="18900" r="17645" b="11845"/>
          <a:stretch/>
        </p:blipFill>
        <p:spPr>
          <a:xfrm>
            <a:off x="6096000" y="2046305"/>
            <a:ext cx="6096000" cy="4749553"/>
          </a:xfrm>
          <a:prstGeom prst="rect">
            <a:avLst/>
          </a:prstGeom>
        </p:spPr>
      </p:pic>
      <p:pic>
        <p:nvPicPr>
          <p:cNvPr id="7" name="Picture 6">
            <a:extLst>
              <a:ext uri="{FF2B5EF4-FFF2-40B4-BE49-F238E27FC236}">
                <a16:creationId xmlns:a16="http://schemas.microsoft.com/office/drawing/2014/main" id="{80DEA266-E794-1F1F-7C6A-00824C039318}"/>
              </a:ext>
            </a:extLst>
          </p:cNvPr>
          <p:cNvPicPr>
            <a:picLocks noChangeAspect="1"/>
          </p:cNvPicPr>
          <p:nvPr/>
        </p:nvPicPr>
        <p:blipFill rotWithShape="1">
          <a:blip r:embed="rId3"/>
          <a:srcRect l="30437" t="18900" r="17573" b="11845"/>
          <a:stretch/>
        </p:blipFill>
        <p:spPr>
          <a:xfrm>
            <a:off x="1" y="2052962"/>
            <a:ext cx="6096000" cy="4749553"/>
          </a:xfrm>
          <a:prstGeom prst="rect">
            <a:avLst/>
          </a:prstGeom>
        </p:spPr>
      </p:pic>
    </p:spTree>
    <p:extLst>
      <p:ext uri="{BB962C8B-B14F-4D97-AF65-F5344CB8AC3E}">
        <p14:creationId xmlns:p14="http://schemas.microsoft.com/office/powerpoint/2010/main" val="11377174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Schematic design</a:t>
            </a:r>
            <a:endParaRPr lang="en-US" dirty="0"/>
          </a:p>
        </p:txBody>
      </p:sp>
      <p:pic>
        <p:nvPicPr>
          <p:cNvPr id="10" name="Picture 9">
            <a:extLst>
              <a:ext uri="{FF2B5EF4-FFF2-40B4-BE49-F238E27FC236}">
                <a16:creationId xmlns:a16="http://schemas.microsoft.com/office/drawing/2014/main" id="{34D74B5C-DDD4-1AD0-5988-387DFD15AAC8}"/>
              </a:ext>
            </a:extLst>
          </p:cNvPr>
          <p:cNvPicPr>
            <a:picLocks noChangeAspect="1"/>
          </p:cNvPicPr>
          <p:nvPr/>
        </p:nvPicPr>
        <p:blipFill rotWithShape="1">
          <a:blip r:embed="rId2"/>
          <a:srcRect l="13034" t="21359" r="3156" b="10679"/>
          <a:stretch/>
        </p:blipFill>
        <p:spPr>
          <a:xfrm>
            <a:off x="364076" y="1571348"/>
            <a:ext cx="11463848" cy="5228948"/>
          </a:xfrm>
          <a:prstGeom prst="rect">
            <a:avLst/>
          </a:prstGeom>
        </p:spPr>
      </p:pic>
    </p:spTree>
    <p:extLst>
      <p:ext uri="{BB962C8B-B14F-4D97-AF65-F5344CB8AC3E}">
        <p14:creationId xmlns:p14="http://schemas.microsoft.com/office/powerpoint/2010/main" val="3552767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S parameters from schematic</a:t>
            </a:r>
            <a:endParaRPr lang="en-US" dirty="0"/>
          </a:p>
        </p:txBody>
      </p:sp>
      <p:pic>
        <p:nvPicPr>
          <p:cNvPr id="4" name="Picture 3">
            <a:extLst>
              <a:ext uri="{FF2B5EF4-FFF2-40B4-BE49-F238E27FC236}">
                <a16:creationId xmlns:a16="http://schemas.microsoft.com/office/drawing/2014/main" id="{A7964C4B-707D-0902-EAE8-3966EDD459BB}"/>
              </a:ext>
            </a:extLst>
          </p:cNvPr>
          <p:cNvPicPr>
            <a:picLocks noChangeAspect="1"/>
          </p:cNvPicPr>
          <p:nvPr/>
        </p:nvPicPr>
        <p:blipFill rotWithShape="1">
          <a:blip r:embed="rId2"/>
          <a:srcRect l="15874" t="22655" r="22306" b="9902"/>
          <a:stretch/>
        </p:blipFill>
        <p:spPr>
          <a:xfrm>
            <a:off x="1626093" y="1274129"/>
            <a:ext cx="8939814" cy="5486034"/>
          </a:xfrm>
          <a:prstGeom prst="rect">
            <a:avLst/>
          </a:prstGeom>
        </p:spPr>
      </p:pic>
    </p:spTree>
    <p:extLst>
      <p:ext uri="{BB962C8B-B14F-4D97-AF65-F5344CB8AC3E}">
        <p14:creationId xmlns:p14="http://schemas.microsoft.com/office/powerpoint/2010/main" val="10199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9887150" cy="1179576"/>
          </a:xfrm>
        </p:spPr>
        <p:txBody>
          <a:bodyPr>
            <a:normAutofit/>
          </a:bodyPr>
          <a:lstStyle/>
          <a:p>
            <a:r>
              <a:rPr lang="en-US" dirty="0">
                <a:solidFill>
                  <a:srgbClr val="000000"/>
                </a:solidFill>
                <a:latin typeface="arial" panose="020B0604020202020204" pitchFamily="34" charset="0"/>
              </a:rPr>
              <a:t>Attenuation </a:t>
            </a:r>
            <a:r>
              <a:rPr lang="en-US" sz="3200" b="0" i="0" dirty="0">
                <a:solidFill>
                  <a:srgbClr val="000000"/>
                </a:solidFill>
                <a:effectLst/>
                <a:latin typeface="arial" panose="020B0604020202020204" pitchFamily="34" charset="0"/>
              </a:rPr>
              <a:t>from schematic s21</a:t>
            </a:r>
            <a:endParaRPr lang="en-US" dirty="0"/>
          </a:p>
        </p:txBody>
      </p:sp>
      <p:pic>
        <p:nvPicPr>
          <p:cNvPr id="5" name="Picture 4">
            <a:extLst>
              <a:ext uri="{FF2B5EF4-FFF2-40B4-BE49-F238E27FC236}">
                <a16:creationId xmlns:a16="http://schemas.microsoft.com/office/drawing/2014/main" id="{59195D11-9825-3B9A-875C-ECC13CD35610}"/>
              </a:ext>
            </a:extLst>
          </p:cNvPr>
          <p:cNvPicPr>
            <a:picLocks noChangeAspect="1"/>
          </p:cNvPicPr>
          <p:nvPr/>
        </p:nvPicPr>
        <p:blipFill rotWithShape="1">
          <a:blip r:embed="rId2"/>
          <a:srcRect l="23541" t="14074" r="19792" b="11605"/>
          <a:stretch/>
        </p:blipFill>
        <p:spPr>
          <a:xfrm>
            <a:off x="2328333" y="1298846"/>
            <a:ext cx="7535334" cy="5559154"/>
          </a:xfrm>
          <a:prstGeom prst="rect">
            <a:avLst/>
          </a:prstGeom>
        </p:spPr>
      </p:pic>
    </p:spTree>
    <p:extLst>
      <p:ext uri="{BB962C8B-B14F-4D97-AF65-F5344CB8AC3E}">
        <p14:creationId xmlns:p14="http://schemas.microsoft.com/office/powerpoint/2010/main" val="38374341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layout design</a:t>
            </a:r>
            <a:endParaRPr lang="en-US" dirty="0"/>
          </a:p>
        </p:txBody>
      </p:sp>
      <p:pic>
        <p:nvPicPr>
          <p:cNvPr id="4" name="Picture 3">
            <a:extLst>
              <a:ext uri="{FF2B5EF4-FFF2-40B4-BE49-F238E27FC236}">
                <a16:creationId xmlns:a16="http://schemas.microsoft.com/office/drawing/2014/main" id="{FBB1FAFE-D583-E88D-C926-FDC12A4FE75A}"/>
              </a:ext>
            </a:extLst>
          </p:cNvPr>
          <p:cNvPicPr>
            <a:picLocks noChangeAspect="1"/>
          </p:cNvPicPr>
          <p:nvPr/>
        </p:nvPicPr>
        <p:blipFill rotWithShape="1">
          <a:blip r:embed="rId2"/>
          <a:srcRect l="10049" t="15145" r="18665" b="21554"/>
          <a:stretch/>
        </p:blipFill>
        <p:spPr>
          <a:xfrm>
            <a:off x="826158" y="1478129"/>
            <a:ext cx="10539684" cy="5264460"/>
          </a:xfrm>
          <a:prstGeom prst="rect">
            <a:avLst/>
          </a:prstGeom>
        </p:spPr>
      </p:pic>
    </p:spTree>
    <p:extLst>
      <p:ext uri="{BB962C8B-B14F-4D97-AF65-F5344CB8AC3E}">
        <p14:creationId xmlns:p14="http://schemas.microsoft.com/office/powerpoint/2010/main" val="187320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EAC4-03E5-49CE-8C15-3283BFB5C24C}"/>
              </a:ext>
            </a:extLst>
          </p:cNvPr>
          <p:cNvSpPr>
            <a:spLocks noGrp="1"/>
          </p:cNvSpPr>
          <p:nvPr>
            <p:ph type="title"/>
          </p:nvPr>
        </p:nvSpPr>
        <p:spPr>
          <a:xfrm>
            <a:off x="325119" y="0"/>
            <a:ext cx="3619501" cy="1179576"/>
          </a:xfrm>
        </p:spPr>
        <p:txBody>
          <a:bodyPr/>
          <a:lstStyle/>
          <a:p>
            <a:r>
              <a:rPr lang="en-US" dirty="0"/>
              <a:t>2- Strip line</a:t>
            </a:r>
          </a:p>
        </p:txBody>
      </p:sp>
      <p:sp>
        <p:nvSpPr>
          <p:cNvPr id="12" name="TextBox 11">
            <a:extLst>
              <a:ext uri="{FF2B5EF4-FFF2-40B4-BE49-F238E27FC236}">
                <a16:creationId xmlns:a16="http://schemas.microsoft.com/office/drawing/2014/main" id="{4FE9B534-8604-4F27-9439-87787DC42D60}"/>
              </a:ext>
            </a:extLst>
          </p:cNvPr>
          <p:cNvSpPr txBox="1"/>
          <p:nvPr/>
        </p:nvSpPr>
        <p:spPr>
          <a:xfrm>
            <a:off x="548640" y="1605280"/>
            <a:ext cx="5110480" cy="2031325"/>
          </a:xfrm>
          <a:prstGeom prst="rect">
            <a:avLst/>
          </a:prstGeom>
          <a:noFill/>
        </p:spPr>
        <p:txBody>
          <a:bodyPr wrap="square" rtlCol="0">
            <a:spAutoFit/>
          </a:bodyPr>
          <a:lstStyle/>
          <a:p>
            <a:r>
              <a:rPr lang="en-US" dirty="0"/>
              <a:t>Line calc to get the values of W and L</a:t>
            </a:r>
          </a:p>
          <a:p>
            <a:endParaRPr lang="en-US" dirty="0"/>
          </a:p>
          <a:p>
            <a:endParaRPr lang="en-US" dirty="0"/>
          </a:p>
          <a:p>
            <a:endParaRPr lang="en-US" dirty="0"/>
          </a:p>
          <a:p>
            <a:endParaRPr lang="en-US" dirty="0"/>
          </a:p>
          <a:p>
            <a:r>
              <a:rPr lang="en-US" dirty="0"/>
              <a:t>W = 14.416417 mil</a:t>
            </a:r>
          </a:p>
          <a:p>
            <a:r>
              <a:rPr lang="en-US" dirty="0"/>
              <a:t>L = 91.307087 mil</a:t>
            </a:r>
          </a:p>
        </p:txBody>
      </p:sp>
      <p:pic>
        <p:nvPicPr>
          <p:cNvPr id="14" name="Picture 13">
            <a:extLst>
              <a:ext uri="{FF2B5EF4-FFF2-40B4-BE49-F238E27FC236}">
                <a16:creationId xmlns:a16="http://schemas.microsoft.com/office/drawing/2014/main" id="{6A6DC987-823F-4A31-AC4B-8ECFE7AC6C45}"/>
              </a:ext>
            </a:extLst>
          </p:cNvPr>
          <p:cNvPicPr>
            <a:picLocks noChangeAspect="1"/>
          </p:cNvPicPr>
          <p:nvPr/>
        </p:nvPicPr>
        <p:blipFill rotWithShape="1">
          <a:blip r:embed="rId2"/>
          <a:srcRect l="19083" t="4741" r="28334" b="39852"/>
          <a:stretch/>
        </p:blipFill>
        <p:spPr>
          <a:xfrm>
            <a:off x="3944620" y="2112264"/>
            <a:ext cx="7589520" cy="4498384"/>
          </a:xfrm>
          <a:prstGeom prst="rect">
            <a:avLst/>
          </a:prstGeom>
        </p:spPr>
      </p:pic>
    </p:spTree>
    <p:extLst>
      <p:ext uri="{BB962C8B-B14F-4D97-AF65-F5344CB8AC3E}">
        <p14:creationId xmlns:p14="http://schemas.microsoft.com/office/powerpoint/2010/main" val="30261188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S parameters from layout</a:t>
            </a:r>
            <a:endParaRPr lang="en-US" dirty="0"/>
          </a:p>
        </p:txBody>
      </p:sp>
      <p:pic>
        <p:nvPicPr>
          <p:cNvPr id="4" name="Picture 3">
            <a:extLst>
              <a:ext uri="{FF2B5EF4-FFF2-40B4-BE49-F238E27FC236}">
                <a16:creationId xmlns:a16="http://schemas.microsoft.com/office/drawing/2014/main" id="{6790C8DA-F5F4-CB61-C1CA-91F4D52FA546}"/>
              </a:ext>
            </a:extLst>
          </p:cNvPr>
          <p:cNvPicPr>
            <a:picLocks noChangeAspect="1"/>
          </p:cNvPicPr>
          <p:nvPr/>
        </p:nvPicPr>
        <p:blipFill rotWithShape="1">
          <a:blip r:embed="rId2"/>
          <a:srcRect l="20388" t="18899" r="46990" b="8738"/>
          <a:stretch/>
        </p:blipFill>
        <p:spPr>
          <a:xfrm>
            <a:off x="1012055" y="1580225"/>
            <a:ext cx="4762869" cy="4962617"/>
          </a:xfrm>
          <a:prstGeom prst="rect">
            <a:avLst/>
          </a:prstGeom>
        </p:spPr>
      </p:pic>
      <p:pic>
        <p:nvPicPr>
          <p:cNvPr id="6" name="Picture 5">
            <a:extLst>
              <a:ext uri="{FF2B5EF4-FFF2-40B4-BE49-F238E27FC236}">
                <a16:creationId xmlns:a16="http://schemas.microsoft.com/office/drawing/2014/main" id="{ED2DFF3D-DBBC-83A9-C214-46F5E5C737AC}"/>
              </a:ext>
            </a:extLst>
          </p:cNvPr>
          <p:cNvPicPr>
            <a:picLocks noChangeAspect="1"/>
          </p:cNvPicPr>
          <p:nvPr/>
        </p:nvPicPr>
        <p:blipFill rotWithShape="1">
          <a:blip r:embed="rId2"/>
          <a:srcRect l="52124" t="21596" r="16844" b="8738"/>
          <a:stretch/>
        </p:blipFill>
        <p:spPr>
          <a:xfrm>
            <a:off x="6417076" y="1580225"/>
            <a:ext cx="4511336" cy="4962616"/>
          </a:xfrm>
          <a:prstGeom prst="rect">
            <a:avLst/>
          </a:prstGeom>
        </p:spPr>
      </p:pic>
    </p:spTree>
    <p:extLst>
      <p:ext uri="{BB962C8B-B14F-4D97-AF65-F5344CB8AC3E}">
        <p14:creationId xmlns:p14="http://schemas.microsoft.com/office/powerpoint/2010/main" val="29998486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dirty="0">
                <a:solidFill>
                  <a:srgbClr val="000000"/>
                </a:solidFill>
                <a:latin typeface="arial" panose="020B0604020202020204" pitchFamily="34" charset="0"/>
              </a:rPr>
              <a:t>Attenuation </a:t>
            </a:r>
            <a:r>
              <a:rPr lang="en-US" sz="3200" b="0" i="0" dirty="0">
                <a:solidFill>
                  <a:srgbClr val="000000"/>
                </a:solidFill>
                <a:effectLst/>
                <a:latin typeface="arial" panose="020B0604020202020204" pitchFamily="34" charset="0"/>
              </a:rPr>
              <a:t>from layout s21</a:t>
            </a:r>
            <a:endParaRPr lang="en-US" dirty="0"/>
          </a:p>
        </p:txBody>
      </p:sp>
      <p:pic>
        <p:nvPicPr>
          <p:cNvPr id="5" name="Picture 4">
            <a:extLst>
              <a:ext uri="{FF2B5EF4-FFF2-40B4-BE49-F238E27FC236}">
                <a16:creationId xmlns:a16="http://schemas.microsoft.com/office/drawing/2014/main" id="{F2B5402E-DDE1-75D3-AE9F-F6EEDC476417}"/>
              </a:ext>
            </a:extLst>
          </p:cNvPr>
          <p:cNvPicPr>
            <a:picLocks noChangeAspect="1"/>
          </p:cNvPicPr>
          <p:nvPr/>
        </p:nvPicPr>
        <p:blipFill rotWithShape="1">
          <a:blip r:embed="rId2"/>
          <a:srcRect l="24792" t="14815" r="19028" b="10032"/>
          <a:stretch/>
        </p:blipFill>
        <p:spPr>
          <a:xfrm>
            <a:off x="2361706" y="1238208"/>
            <a:ext cx="7468588" cy="5619792"/>
          </a:xfrm>
          <a:prstGeom prst="rect">
            <a:avLst/>
          </a:prstGeom>
        </p:spPr>
      </p:pic>
    </p:spTree>
    <p:extLst>
      <p:ext uri="{BB962C8B-B14F-4D97-AF65-F5344CB8AC3E}">
        <p14:creationId xmlns:p14="http://schemas.microsoft.com/office/powerpoint/2010/main" val="3177600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Line calc z0=50 ohm</a:t>
            </a:r>
            <a:br>
              <a:rPr lang="en-US" sz="3200" b="0" i="0" dirty="0">
                <a:solidFill>
                  <a:srgbClr val="000000"/>
                </a:solidFill>
                <a:effectLst/>
                <a:latin typeface="arial" panose="020B0604020202020204" pitchFamily="34" charset="0"/>
              </a:rPr>
            </a:br>
            <a:r>
              <a:rPr lang="en-US" sz="3200" b="0" i="0" dirty="0">
                <a:solidFill>
                  <a:srgbClr val="000000"/>
                </a:solidFill>
                <a:effectLst/>
                <a:latin typeface="arial" panose="020B0604020202020204" pitchFamily="34" charset="0"/>
              </a:rPr>
              <a:t>example 2 BANDPASS FILTER</a:t>
            </a:r>
            <a:endParaRPr lang="en-US" dirty="0"/>
          </a:p>
        </p:txBody>
      </p:sp>
      <p:pic>
        <p:nvPicPr>
          <p:cNvPr id="5" name="Picture 4">
            <a:extLst>
              <a:ext uri="{FF2B5EF4-FFF2-40B4-BE49-F238E27FC236}">
                <a16:creationId xmlns:a16="http://schemas.microsoft.com/office/drawing/2014/main" id="{B67CD983-B182-B623-DE19-64E0A895A687}"/>
              </a:ext>
            </a:extLst>
          </p:cNvPr>
          <p:cNvPicPr>
            <a:picLocks noChangeAspect="1"/>
          </p:cNvPicPr>
          <p:nvPr/>
        </p:nvPicPr>
        <p:blipFill rotWithShape="1">
          <a:blip r:embed="rId2"/>
          <a:srcRect l="30292" t="18641" r="17426" b="11327"/>
          <a:stretch/>
        </p:blipFill>
        <p:spPr>
          <a:xfrm>
            <a:off x="2257886" y="1165860"/>
            <a:ext cx="7676228" cy="5783898"/>
          </a:xfrm>
          <a:prstGeom prst="rect">
            <a:avLst/>
          </a:prstGeom>
        </p:spPr>
      </p:pic>
    </p:spTree>
    <p:extLst>
      <p:ext uri="{BB962C8B-B14F-4D97-AF65-F5344CB8AC3E}">
        <p14:creationId xmlns:p14="http://schemas.microsoft.com/office/powerpoint/2010/main" val="41470808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11334210" cy="1179576"/>
          </a:xfrm>
        </p:spPr>
        <p:txBody>
          <a:bodyPr>
            <a:normAutofit/>
          </a:bodyPr>
          <a:lstStyle/>
          <a:p>
            <a:br>
              <a:rPr lang="en-US" sz="3200" b="0" i="0" dirty="0">
                <a:solidFill>
                  <a:srgbClr val="000000"/>
                </a:solidFill>
                <a:effectLst/>
                <a:latin typeface="arial" panose="020B0604020202020204" pitchFamily="34" charset="0"/>
              </a:rPr>
            </a:br>
            <a:r>
              <a:rPr lang="en-US" sz="3200" b="0" i="0" dirty="0">
                <a:solidFill>
                  <a:srgbClr val="000000"/>
                </a:solidFill>
                <a:effectLst/>
                <a:latin typeface="arial" panose="020B0604020202020204" pitchFamily="34" charset="0"/>
              </a:rPr>
              <a:t>example 2 BANDPASS FILTER</a:t>
            </a:r>
            <a:endParaRPr lang="en-US" dirty="0"/>
          </a:p>
        </p:txBody>
      </p:sp>
      <p:pic>
        <p:nvPicPr>
          <p:cNvPr id="4" name="Picture 3">
            <a:extLst>
              <a:ext uri="{FF2B5EF4-FFF2-40B4-BE49-F238E27FC236}">
                <a16:creationId xmlns:a16="http://schemas.microsoft.com/office/drawing/2014/main" id="{D1F8B500-5898-DAAA-FF1A-7CD3F8F8FC45}"/>
              </a:ext>
            </a:extLst>
          </p:cNvPr>
          <p:cNvPicPr>
            <a:picLocks noChangeAspect="1"/>
          </p:cNvPicPr>
          <p:nvPr/>
        </p:nvPicPr>
        <p:blipFill rotWithShape="1">
          <a:blip r:embed="rId2"/>
          <a:srcRect l="20679" t="14498" r="26893" b="30356"/>
          <a:stretch/>
        </p:blipFill>
        <p:spPr>
          <a:xfrm>
            <a:off x="0" y="3160451"/>
            <a:ext cx="6391923" cy="3697549"/>
          </a:xfrm>
          <a:prstGeom prst="rect">
            <a:avLst/>
          </a:prstGeom>
        </p:spPr>
      </p:pic>
      <p:sp>
        <p:nvSpPr>
          <p:cNvPr id="7" name="TextBox 6">
            <a:extLst>
              <a:ext uri="{FF2B5EF4-FFF2-40B4-BE49-F238E27FC236}">
                <a16:creationId xmlns:a16="http://schemas.microsoft.com/office/drawing/2014/main" id="{72682B35-8102-D95D-8BCD-35023328EDDD}"/>
              </a:ext>
            </a:extLst>
          </p:cNvPr>
          <p:cNvSpPr txBox="1"/>
          <p:nvPr/>
        </p:nvSpPr>
        <p:spPr>
          <a:xfrm>
            <a:off x="6696337" y="2773363"/>
            <a:ext cx="6094520" cy="369332"/>
          </a:xfrm>
          <a:prstGeom prst="rect">
            <a:avLst/>
          </a:prstGeom>
          <a:noFill/>
        </p:spPr>
        <p:txBody>
          <a:bodyPr wrap="square">
            <a:spAutoFit/>
          </a:bodyPr>
          <a:lstStyle/>
          <a:p>
            <a:r>
              <a:rPr lang="en-US" sz="1800" b="0" i="0" dirty="0">
                <a:solidFill>
                  <a:srgbClr val="000000"/>
                </a:solidFill>
                <a:effectLst/>
                <a:latin typeface="arial" panose="020B0604020202020204" pitchFamily="34" charset="0"/>
              </a:rPr>
              <a:t>Line calc z0=50 ohm and theta = 155.8</a:t>
            </a:r>
            <a:endParaRPr lang="en-US" dirty="0"/>
          </a:p>
        </p:txBody>
      </p:sp>
      <p:pic>
        <p:nvPicPr>
          <p:cNvPr id="9" name="Picture 8">
            <a:extLst>
              <a:ext uri="{FF2B5EF4-FFF2-40B4-BE49-F238E27FC236}">
                <a16:creationId xmlns:a16="http://schemas.microsoft.com/office/drawing/2014/main" id="{D8CBA7CB-3A90-5540-CC45-AAC65BDC7056}"/>
              </a:ext>
            </a:extLst>
          </p:cNvPr>
          <p:cNvPicPr>
            <a:picLocks noChangeAspect="1"/>
          </p:cNvPicPr>
          <p:nvPr/>
        </p:nvPicPr>
        <p:blipFill rotWithShape="1">
          <a:blip r:embed="rId3"/>
          <a:srcRect l="20898" t="14239" r="26675" b="30615"/>
          <a:stretch/>
        </p:blipFill>
        <p:spPr>
          <a:xfrm>
            <a:off x="6205491" y="3142695"/>
            <a:ext cx="5981926" cy="3715305"/>
          </a:xfrm>
          <a:prstGeom prst="rect">
            <a:avLst/>
          </a:prstGeom>
        </p:spPr>
      </p:pic>
      <p:sp>
        <p:nvSpPr>
          <p:cNvPr id="11" name="TextBox 10">
            <a:extLst>
              <a:ext uri="{FF2B5EF4-FFF2-40B4-BE49-F238E27FC236}">
                <a16:creationId xmlns:a16="http://schemas.microsoft.com/office/drawing/2014/main" id="{84A12566-4ED4-D23F-ECF6-3533ED8870C2}"/>
              </a:ext>
            </a:extLst>
          </p:cNvPr>
          <p:cNvSpPr txBox="1"/>
          <p:nvPr/>
        </p:nvSpPr>
        <p:spPr>
          <a:xfrm>
            <a:off x="193090" y="2730416"/>
            <a:ext cx="6440748" cy="369332"/>
          </a:xfrm>
          <a:prstGeom prst="rect">
            <a:avLst/>
          </a:prstGeom>
          <a:noFill/>
        </p:spPr>
        <p:txBody>
          <a:bodyPr wrap="square">
            <a:spAutoFit/>
          </a:bodyPr>
          <a:lstStyle/>
          <a:p>
            <a:r>
              <a:rPr lang="en-US" sz="1800" b="0" i="0" dirty="0">
                <a:solidFill>
                  <a:srgbClr val="000000"/>
                </a:solidFill>
                <a:effectLst/>
                <a:latin typeface="arial" panose="020B0604020202020204" pitchFamily="34" charset="0"/>
              </a:rPr>
              <a:t>Line calc z0=50 ohm and theta = 166.5</a:t>
            </a:r>
            <a:endParaRPr lang="en-US" dirty="0"/>
          </a:p>
        </p:txBody>
      </p:sp>
    </p:spTree>
    <p:extLst>
      <p:ext uri="{BB962C8B-B14F-4D97-AF65-F5344CB8AC3E}">
        <p14:creationId xmlns:p14="http://schemas.microsoft.com/office/powerpoint/2010/main" val="17666123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Example 2 constrains:</a:t>
            </a:r>
            <a:br>
              <a:rPr lang="en-US" sz="3200" b="0" i="0" dirty="0">
                <a:solidFill>
                  <a:srgbClr val="000000"/>
                </a:solidFill>
                <a:effectLst/>
                <a:latin typeface="arial" panose="020B0604020202020204" pitchFamily="34" charset="0"/>
              </a:rPr>
            </a:br>
            <a:endParaRPr lang="en-US" dirty="0"/>
          </a:p>
        </p:txBody>
      </p:sp>
      <p:sp>
        <p:nvSpPr>
          <p:cNvPr id="3" name="TextBox 2">
            <a:extLst>
              <a:ext uri="{FF2B5EF4-FFF2-40B4-BE49-F238E27FC236}">
                <a16:creationId xmlns:a16="http://schemas.microsoft.com/office/drawing/2014/main" id="{7D95DA01-4824-B85A-3441-E24186FEE556}"/>
              </a:ext>
            </a:extLst>
          </p:cNvPr>
          <p:cNvSpPr txBox="1"/>
          <p:nvPr/>
        </p:nvSpPr>
        <p:spPr>
          <a:xfrm>
            <a:off x="648070" y="949911"/>
            <a:ext cx="6462944" cy="2308324"/>
          </a:xfrm>
          <a:prstGeom prst="rect">
            <a:avLst/>
          </a:prstGeom>
          <a:noFill/>
        </p:spPr>
        <p:txBody>
          <a:bodyPr wrap="square" rtlCol="0">
            <a:spAutoFit/>
          </a:bodyPr>
          <a:lstStyle/>
          <a:p>
            <a:r>
              <a:rPr lang="en-US" dirty="0"/>
              <a:t>F1 = 1.8 GHz</a:t>
            </a:r>
          </a:p>
          <a:p>
            <a:r>
              <a:rPr lang="en-US" dirty="0"/>
              <a:t>Fc = 2 GHz</a:t>
            </a:r>
          </a:p>
          <a:p>
            <a:r>
              <a:rPr lang="en-US" dirty="0"/>
              <a:t>F2 = 2.2 GHz</a:t>
            </a:r>
          </a:p>
          <a:p>
            <a:r>
              <a:rPr lang="en-US" dirty="0"/>
              <a:t>Z0 = 50 ohm</a:t>
            </a:r>
          </a:p>
          <a:p>
            <a:r>
              <a:rPr lang="en-US" dirty="0"/>
              <a:t>Attenuation(alpha) = 20 dB at 2.2 GHz</a:t>
            </a:r>
            <a:br>
              <a:rPr lang="en-US" dirty="0"/>
            </a:br>
            <a:r>
              <a:rPr lang="en-US" dirty="0"/>
              <a:t>Delta = (f2-f1) / fc = 0.4/2 = 0.2</a:t>
            </a:r>
          </a:p>
          <a:p>
            <a:r>
              <a:rPr lang="en-US" dirty="0"/>
              <a:t>Filter order = 3</a:t>
            </a:r>
          </a:p>
          <a:p>
            <a:r>
              <a:rPr lang="en-US" dirty="0"/>
              <a:t>Number </a:t>
            </a:r>
            <a:r>
              <a:rPr lang="en-US"/>
              <a:t>of sections 4</a:t>
            </a:r>
            <a:endParaRPr lang="en-US" dirty="0"/>
          </a:p>
        </p:txBody>
      </p:sp>
      <p:pic>
        <p:nvPicPr>
          <p:cNvPr id="5" name="Picture 4">
            <a:extLst>
              <a:ext uri="{FF2B5EF4-FFF2-40B4-BE49-F238E27FC236}">
                <a16:creationId xmlns:a16="http://schemas.microsoft.com/office/drawing/2014/main" id="{539850C4-18D3-4EC4-656C-258FB6633BA1}"/>
              </a:ext>
            </a:extLst>
          </p:cNvPr>
          <p:cNvPicPr>
            <a:picLocks noChangeAspect="1"/>
          </p:cNvPicPr>
          <p:nvPr/>
        </p:nvPicPr>
        <p:blipFill rotWithShape="1">
          <a:blip r:embed="rId2"/>
          <a:srcRect l="21335" t="52556" r="29369" b="16505"/>
          <a:stretch/>
        </p:blipFill>
        <p:spPr>
          <a:xfrm>
            <a:off x="2085019" y="3941686"/>
            <a:ext cx="8021962" cy="2831978"/>
          </a:xfrm>
          <a:prstGeom prst="rect">
            <a:avLst/>
          </a:prstGeom>
        </p:spPr>
      </p:pic>
    </p:spTree>
    <p:extLst>
      <p:ext uri="{BB962C8B-B14F-4D97-AF65-F5344CB8AC3E}">
        <p14:creationId xmlns:p14="http://schemas.microsoft.com/office/powerpoint/2010/main" val="26548879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9949294" cy="1179576"/>
          </a:xfrm>
        </p:spPr>
        <p:txBody>
          <a:bodyPr>
            <a:normAutofit/>
          </a:bodyPr>
          <a:lstStyle/>
          <a:p>
            <a:r>
              <a:rPr lang="en-US" sz="3200" b="0" i="0" dirty="0">
                <a:solidFill>
                  <a:srgbClr val="000000"/>
                </a:solidFill>
                <a:effectLst/>
                <a:latin typeface="arial" panose="020B0604020202020204" pitchFamily="34" charset="0"/>
              </a:rPr>
              <a:t>Example 2 schematic using </a:t>
            </a:r>
            <a:r>
              <a:rPr lang="en-US" sz="3200" b="0" i="0" dirty="0" err="1">
                <a:solidFill>
                  <a:srgbClr val="000000"/>
                </a:solidFill>
                <a:effectLst/>
                <a:latin typeface="arial" panose="020B0604020202020204" pitchFamily="34" charset="0"/>
              </a:rPr>
              <a:t>tl</a:t>
            </a:r>
            <a:r>
              <a:rPr lang="en-US" sz="3200" b="0" i="0" dirty="0">
                <a:solidFill>
                  <a:srgbClr val="000000"/>
                </a:solidFill>
                <a:effectLst/>
                <a:latin typeface="arial" panose="020B0604020202020204" pitchFamily="34" charset="0"/>
              </a:rPr>
              <a:t> model:</a:t>
            </a:r>
            <a:br>
              <a:rPr lang="en-US" sz="3200" b="0" i="0" dirty="0">
                <a:solidFill>
                  <a:srgbClr val="000000"/>
                </a:solidFill>
                <a:effectLst/>
                <a:latin typeface="arial" panose="020B0604020202020204" pitchFamily="34" charset="0"/>
              </a:rPr>
            </a:br>
            <a:endParaRPr lang="en-US" dirty="0"/>
          </a:p>
        </p:txBody>
      </p:sp>
      <p:pic>
        <p:nvPicPr>
          <p:cNvPr id="6" name="Picture 5">
            <a:extLst>
              <a:ext uri="{FF2B5EF4-FFF2-40B4-BE49-F238E27FC236}">
                <a16:creationId xmlns:a16="http://schemas.microsoft.com/office/drawing/2014/main" id="{A24FA976-9FE1-2A08-165F-5F58705BA363}"/>
              </a:ext>
            </a:extLst>
          </p:cNvPr>
          <p:cNvPicPr>
            <a:picLocks noChangeAspect="1"/>
          </p:cNvPicPr>
          <p:nvPr/>
        </p:nvPicPr>
        <p:blipFill rotWithShape="1">
          <a:blip r:embed="rId2"/>
          <a:srcRect l="10558" t="12816" r="1846" b="15728"/>
          <a:stretch/>
        </p:blipFill>
        <p:spPr>
          <a:xfrm>
            <a:off x="756081" y="1669001"/>
            <a:ext cx="10679837" cy="4900475"/>
          </a:xfrm>
          <a:prstGeom prst="rect">
            <a:avLst/>
          </a:prstGeom>
        </p:spPr>
      </p:pic>
    </p:spTree>
    <p:extLst>
      <p:ext uri="{BB962C8B-B14F-4D97-AF65-F5344CB8AC3E}">
        <p14:creationId xmlns:p14="http://schemas.microsoft.com/office/powerpoint/2010/main" val="271376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5" y="-13716"/>
            <a:ext cx="7417294" cy="1179576"/>
          </a:xfrm>
        </p:spPr>
        <p:txBody>
          <a:bodyPr>
            <a:normAutofit/>
          </a:bodyPr>
          <a:lstStyle/>
          <a:p>
            <a:r>
              <a:rPr lang="en-US" sz="3200" b="0" i="0" dirty="0">
                <a:solidFill>
                  <a:srgbClr val="000000"/>
                </a:solidFill>
                <a:effectLst/>
                <a:latin typeface="arial" panose="020B0604020202020204" pitchFamily="34" charset="0"/>
              </a:rPr>
              <a:t>S parameters from schematic</a:t>
            </a:r>
            <a:endParaRPr lang="en-US" dirty="0"/>
          </a:p>
        </p:txBody>
      </p:sp>
      <p:pic>
        <p:nvPicPr>
          <p:cNvPr id="6" name="Picture 5">
            <a:extLst>
              <a:ext uri="{FF2B5EF4-FFF2-40B4-BE49-F238E27FC236}">
                <a16:creationId xmlns:a16="http://schemas.microsoft.com/office/drawing/2014/main" id="{71CCAB80-5F47-7B78-B17F-D44AA42FBF2C}"/>
              </a:ext>
            </a:extLst>
          </p:cNvPr>
          <p:cNvPicPr>
            <a:picLocks noChangeAspect="1"/>
          </p:cNvPicPr>
          <p:nvPr/>
        </p:nvPicPr>
        <p:blipFill rotWithShape="1">
          <a:blip r:embed="rId2"/>
          <a:srcRect l="12816" t="9062" r="7014" b="9644"/>
          <a:stretch/>
        </p:blipFill>
        <p:spPr>
          <a:xfrm>
            <a:off x="1208843" y="1282822"/>
            <a:ext cx="9774314" cy="5575178"/>
          </a:xfrm>
          <a:prstGeom prst="rect">
            <a:avLst/>
          </a:prstGeom>
        </p:spPr>
      </p:pic>
    </p:spTree>
    <p:extLst>
      <p:ext uri="{BB962C8B-B14F-4D97-AF65-F5344CB8AC3E}">
        <p14:creationId xmlns:p14="http://schemas.microsoft.com/office/powerpoint/2010/main" val="7186529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4" y="-13716"/>
            <a:ext cx="10712773" cy="1179576"/>
          </a:xfrm>
        </p:spPr>
        <p:txBody>
          <a:bodyPr>
            <a:normAutofit/>
          </a:bodyPr>
          <a:lstStyle/>
          <a:p>
            <a:r>
              <a:rPr lang="en-US" sz="3200" b="0" i="0" dirty="0">
                <a:solidFill>
                  <a:srgbClr val="000000"/>
                </a:solidFill>
                <a:effectLst/>
                <a:latin typeface="arial" panose="020B0604020202020204" pitchFamily="34" charset="0"/>
              </a:rPr>
              <a:t>Attenuation from schematic s21</a:t>
            </a:r>
            <a:endParaRPr lang="en-US" dirty="0"/>
          </a:p>
        </p:txBody>
      </p:sp>
      <p:pic>
        <p:nvPicPr>
          <p:cNvPr id="6" name="Picture 5">
            <a:extLst>
              <a:ext uri="{FF2B5EF4-FFF2-40B4-BE49-F238E27FC236}">
                <a16:creationId xmlns:a16="http://schemas.microsoft.com/office/drawing/2014/main" id="{71CCAB80-5F47-7B78-B17F-D44AA42FBF2C}"/>
              </a:ext>
            </a:extLst>
          </p:cNvPr>
          <p:cNvPicPr>
            <a:picLocks noChangeAspect="1"/>
          </p:cNvPicPr>
          <p:nvPr/>
        </p:nvPicPr>
        <p:blipFill rotWithShape="1">
          <a:blip r:embed="rId2"/>
          <a:srcRect l="12817" t="48867" r="39865" b="9644"/>
          <a:stretch/>
        </p:blipFill>
        <p:spPr>
          <a:xfrm>
            <a:off x="1267495" y="2095132"/>
            <a:ext cx="9657010" cy="4762868"/>
          </a:xfrm>
          <a:prstGeom prst="rect">
            <a:avLst/>
          </a:prstGeom>
        </p:spPr>
      </p:pic>
      <p:sp>
        <p:nvSpPr>
          <p:cNvPr id="3" name="TextBox 2">
            <a:extLst>
              <a:ext uri="{FF2B5EF4-FFF2-40B4-BE49-F238E27FC236}">
                <a16:creationId xmlns:a16="http://schemas.microsoft.com/office/drawing/2014/main" id="{BBEADA85-7E30-DDC1-4BE0-265C7362B94F}"/>
              </a:ext>
            </a:extLst>
          </p:cNvPr>
          <p:cNvSpPr txBox="1"/>
          <p:nvPr/>
        </p:nvSpPr>
        <p:spPr>
          <a:xfrm>
            <a:off x="639192" y="1165860"/>
            <a:ext cx="9657010" cy="369332"/>
          </a:xfrm>
          <a:prstGeom prst="rect">
            <a:avLst/>
          </a:prstGeom>
          <a:noFill/>
        </p:spPr>
        <p:txBody>
          <a:bodyPr wrap="square" rtlCol="0">
            <a:spAutoFit/>
          </a:bodyPr>
          <a:lstStyle/>
          <a:p>
            <a:r>
              <a:rPr lang="en-US" dirty="0"/>
              <a:t>From marker number 3 at frequency  = 2.2 GHz it is achieved that attenuation is -20 dB</a:t>
            </a:r>
          </a:p>
        </p:txBody>
      </p:sp>
    </p:spTree>
    <p:extLst>
      <p:ext uri="{BB962C8B-B14F-4D97-AF65-F5344CB8AC3E}">
        <p14:creationId xmlns:p14="http://schemas.microsoft.com/office/powerpoint/2010/main" val="6565373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4" y="-13716"/>
            <a:ext cx="10712773" cy="1179576"/>
          </a:xfrm>
        </p:spPr>
        <p:txBody>
          <a:bodyPr>
            <a:normAutofit/>
          </a:bodyPr>
          <a:lstStyle/>
          <a:p>
            <a:r>
              <a:rPr lang="en-US" sz="3200" b="0" i="0" dirty="0">
                <a:solidFill>
                  <a:srgbClr val="000000"/>
                </a:solidFill>
                <a:effectLst/>
                <a:latin typeface="arial" panose="020B0604020202020204" pitchFamily="34" charset="0"/>
              </a:rPr>
              <a:t>layout</a:t>
            </a:r>
            <a:endParaRPr lang="en-US" dirty="0"/>
          </a:p>
        </p:txBody>
      </p:sp>
      <p:pic>
        <p:nvPicPr>
          <p:cNvPr id="5" name="Picture 4">
            <a:extLst>
              <a:ext uri="{FF2B5EF4-FFF2-40B4-BE49-F238E27FC236}">
                <a16:creationId xmlns:a16="http://schemas.microsoft.com/office/drawing/2014/main" id="{FEF697FA-2858-CBF1-F05D-FB8226E7B6DA}"/>
              </a:ext>
            </a:extLst>
          </p:cNvPr>
          <p:cNvPicPr>
            <a:picLocks noChangeAspect="1"/>
          </p:cNvPicPr>
          <p:nvPr/>
        </p:nvPicPr>
        <p:blipFill rotWithShape="1">
          <a:blip r:embed="rId2"/>
          <a:srcRect l="10396" t="39585" r="22087" b="39159"/>
          <a:stretch/>
        </p:blipFill>
        <p:spPr>
          <a:xfrm>
            <a:off x="0" y="3323367"/>
            <a:ext cx="12192000" cy="2217618"/>
          </a:xfrm>
          <a:prstGeom prst="rect">
            <a:avLst/>
          </a:prstGeom>
        </p:spPr>
      </p:pic>
      <p:sp>
        <p:nvSpPr>
          <p:cNvPr id="7" name="TextBox 6">
            <a:extLst>
              <a:ext uri="{FF2B5EF4-FFF2-40B4-BE49-F238E27FC236}">
                <a16:creationId xmlns:a16="http://schemas.microsoft.com/office/drawing/2014/main" id="{3118F52D-FB03-3D57-2D16-6DA6FF5E99D4}"/>
              </a:ext>
            </a:extLst>
          </p:cNvPr>
          <p:cNvSpPr txBox="1"/>
          <p:nvPr/>
        </p:nvSpPr>
        <p:spPr>
          <a:xfrm>
            <a:off x="408373" y="1464816"/>
            <a:ext cx="11061577" cy="369332"/>
          </a:xfrm>
          <a:prstGeom prst="rect">
            <a:avLst/>
          </a:prstGeom>
          <a:noFill/>
        </p:spPr>
        <p:txBody>
          <a:bodyPr wrap="square" rtlCol="0">
            <a:spAutoFit/>
          </a:bodyPr>
          <a:lstStyle/>
          <a:p>
            <a:r>
              <a:rPr lang="en-US" dirty="0"/>
              <a:t>I wasn’t able to get the right values from the layout</a:t>
            </a:r>
          </a:p>
        </p:txBody>
      </p:sp>
    </p:spTree>
    <p:extLst>
      <p:ext uri="{BB962C8B-B14F-4D97-AF65-F5344CB8AC3E}">
        <p14:creationId xmlns:p14="http://schemas.microsoft.com/office/powerpoint/2010/main" val="509031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17DF-EF99-47C3-A4B6-E9845ED2455F}"/>
              </a:ext>
            </a:extLst>
          </p:cNvPr>
          <p:cNvSpPr>
            <a:spLocks noGrp="1"/>
          </p:cNvSpPr>
          <p:nvPr>
            <p:ph type="title"/>
          </p:nvPr>
        </p:nvSpPr>
        <p:spPr>
          <a:xfrm>
            <a:off x="570744" y="-13716"/>
            <a:ext cx="10712773" cy="1179576"/>
          </a:xfrm>
        </p:spPr>
        <p:txBody>
          <a:bodyPr>
            <a:normAutofit/>
          </a:bodyPr>
          <a:lstStyle/>
          <a:p>
            <a:r>
              <a:rPr lang="en-US" sz="3200" b="0" i="0" dirty="0">
                <a:solidFill>
                  <a:srgbClr val="000000"/>
                </a:solidFill>
                <a:effectLst/>
                <a:latin typeface="arial" panose="020B0604020202020204" pitchFamily="34" charset="0"/>
              </a:rPr>
              <a:t>S parameters from layout</a:t>
            </a:r>
            <a:endParaRPr lang="en-US" dirty="0"/>
          </a:p>
        </p:txBody>
      </p:sp>
      <p:sp>
        <p:nvSpPr>
          <p:cNvPr id="7" name="TextBox 6">
            <a:extLst>
              <a:ext uri="{FF2B5EF4-FFF2-40B4-BE49-F238E27FC236}">
                <a16:creationId xmlns:a16="http://schemas.microsoft.com/office/drawing/2014/main" id="{3118F52D-FB03-3D57-2D16-6DA6FF5E99D4}"/>
              </a:ext>
            </a:extLst>
          </p:cNvPr>
          <p:cNvSpPr txBox="1"/>
          <p:nvPr/>
        </p:nvSpPr>
        <p:spPr>
          <a:xfrm>
            <a:off x="408373" y="1464816"/>
            <a:ext cx="11061577" cy="369332"/>
          </a:xfrm>
          <a:prstGeom prst="rect">
            <a:avLst/>
          </a:prstGeom>
          <a:noFill/>
        </p:spPr>
        <p:txBody>
          <a:bodyPr wrap="square" rtlCol="0">
            <a:spAutoFit/>
          </a:bodyPr>
          <a:lstStyle/>
          <a:p>
            <a:r>
              <a:rPr lang="en-US" dirty="0"/>
              <a:t>I wasn’t able to get the right values from the layout</a:t>
            </a:r>
          </a:p>
        </p:txBody>
      </p:sp>
      <p:pic>
        <p:nvPicPr>
          <p:cNvPr id="4" name="Picture 3">
            <a:extLst>
              <a:ext uri="{FF2B5EF4-FFF2-40B4-BE49-F238E27FC236}">
                <a16:creationId xmlns:a16="http://schemas.microsoft.com/office/drawing/2014/main" id="{73BA1A96-DB29-59CC-1A42-2577E90870A4}"/>
              </a:ext>
            </a:extLst>
          </p:cNvPr>
          <p:cNvPicPr>
            <a:picLocks noChangeAspect="1"/>
          </p:cNvPicPr>
          <p:nvPr/>
        </p:nvPicPr>
        <p:blipFill rotWithShape="1">
          <a:blip r:embed="rId2"/>
          <a:srcRect l="14854" t="11650" r="8398" b="11845"/>
          <a:stretch/>
        </p:blipFill>
        <p:spPr>
          <a:xfrm>
            <a:off x="1387875" y="2276676"/>
            <a:ext cx="9416250" cy="4581324"/>
          </a:xfrm>
          <a:prstGeom prst="rect">
            <a:avLst/>
          </a:prstGeom>
        </p:spPr>
      </p:pic>
    </p:spTree>
    <p:extLst>
      <p:ext uri="{BB962C8B-B14F-4D97-AF65-F5344CB8AC3E}">
        <p14:creationId xmlns:p14="http://schemas.microsoft.com/office/powerpoint/2010/main" val="3715463874"/>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{5349FF2F-B43B-4FD1-92D8-3926A8A214CF}tf78479028_win32</Template>
  <TotalTime>1694</TotalTime>
  <Words>2158</Words>
  <Application>Microsoft Office PowerPoint</Application>
  <PresentationFormat>Widescreen</PresentationFormat>
  <Paragraphs>296</Paragraphs>
  <Slides>102</Slides>
  <Notes>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102</vt:i4>
      </vt:variant>
    </vt:vector>
  </HeadingPairs>
  <TitlesOfParts>
    <vt:vector size="115" baseType="lpstr">
      <vt:lpstr>Arial</vt:lpstr>
      <vt:lpstr>Arial</vt:lpstr>
      <vt:lpstr>Calibri</vt:lpstr>
      <vt:lpstr>Cambria Math</vt:lpstr>
      <vt:lpstr>Georgia</vt:lpstr>
      <vt:lpstr>inherit</vt:lpstr>
      <vt:lpstr>Open Sans</vt:lpstr>
      <vt:lpstr>Segoe UI</vt:lpstr>
      <vt:lpstr>Segoe UI Light</vt:lpstr>
      <vt:lpstr>Balancing Act</vt:lpstr>
      <vt:lpstr>Wellspring</vt:lpstr>
      <vt:lpstr>Star of the show</vt:lpstr>
      <vt:lpstr>Amusements</vt:lpstr>
      <vt:lpstr>By: Moamen Nasser saad Section  3  Bn  37 Submitted to Dr. Islam eshrah</vt:lpstr>
      <vt:lpstr>VERY PERI</vt:lpstr>
      <vt:lpstr>1-Microstrip line  </vt:lpstr>
      <vt:lpstr>Schematic design</vt:lpstr>
      <vt:lpstr>Values from schematic</vt:lpstr>
      <vt:lpstr>Via and layers</vt:lpstr>
      <vt:lpstr>Pcb design</vt:lpstr>
      <vt:lpstr>Loss values From pcb </vt:lpstr>
      <vt:lpstr>2- Strip line</vt:lpstr>
      <vt:lpstr>Schematic design</vt:lpstr>
      <vt:lpstr>Losses values from schematic</vt:lpstr>
      <vt:lpstr>PowerPoint Presentation</vt:lpstr>
      <vt:lpstr>PowerPoint Presentation</vt:lpstr>
      <vt:lpstr>PowerPoint Presentation</vt:lpstr>
      <vt:lpstr>3- cpw</vt:lpstr>
      <vt:lpstr>PowerPoint Presentation</vt:lpstr>
      <vt:lpstr>PowerPoint Presentation</vt:lpstr>
      <vt:lpstr>PowerPoint Presentation</vt:lpstr>
      <vt:lpstr>PowerPoint Presentation</vt:lpstr>
      <vt:lpstr>PowerPoint Presentation</vt:lpstr>
      <vt:lpstr>VERY PERI</vt:lpstr>
      <vt:lpstr>Assignment 2 mat lab code to determine the charge distribution on a charged conducting strip</vt:lpstr>
      <vt:lpstr>Charge distribution plot when N = 11 </vt:lpstr>
      <vt:lpstr>Charge distribution plot when N = 22 </vt:lpstr>
      <vt:lpstr>Error from the potential when n = 11</vt:lpstr>
      <vt:lpstr>Error from the potential when n = 22</vt:lpstr>
      <vt:lpstr>2D electromagnetic scattering from an arbitrary-shaped conducting object under TM illumination</vt:lpstr>
      <vt:lpstr>2D electromagnetic scattering from an arbitrary-shaped conducting object under TM illumination</vt:lpstr>
      <vt:lpstr>2D electromagnetic scattering from an arbitrary-shaped conducting object under TM illumination</vt:lpstr>
      <vt:lpstr>2D electromagnetic scattering from an arbitrary-shaped conducting object under TM illumination</vt:lpstr>
      <vt:lpstr>2D electromagnetic scattering from an arbitrary-shaped conducting object under TM illumination</vt:lpstr>
      <vt:lpstr>2D electromagnetic scattering from an arbitrary-shaped conducting object under TM illumination</vt:lpstr>
      <vt:lpstr>VERY PERI</vt:lpstr>
      <vt:lpstr>Wilkinson power splitter/combiner implementation</vt:lpstr>
      <vt:lpstr>LC vs TL schematic design</vt:lpstr>
      <vt:lpstr>S11 LC vs tl</vt:lpstr>
      <vt:lpstr>2-way Wilkinson</vt:lpstr>
      <vt:lpstr>LC vs TL schematic design</vt:lpstr>
      <vt:lpstr>S11 LC vs tl</vt:lpstr>
      <vt:lpstr>Wilkinson layout</vt:lpstr>
      <vt:lpstr>PowerPoint Presentation</vt:lpstr>
      <vt:lpstr>Layout added to schematic </vt:lpstr>
      <vt:lpstr>PowerPoint Presentation</vt:lpstr>
      <vt:lpstr>Part 2: Quadrature coupler implementation schematic</vt:lpstr>
      <vt:lpstr>PowerPoint Presentation</vt:lpstr>
      <vt:lpstr>Calculate quarter wave length line</vt:lpstr>
      <vt:lpstr>PowerPoint Presentation</vt:lpstr>
      <vt:lpstr>layout</vt:lpstr>
      <vt:lpstr>S parameters for the coupler</vt:lpstr>
      <vt:lpstr>S11 from layout</vt:lpstr>
      <vt:lpstr>Part 3: balun implementation  1- High pass – low pass balun</vt:lpstr>
      <vt:lpstr>Part 3: balun implementation  1- High pass – low pass balun schematic</vt:lpstr>
      <vt:lpstr>Part 3: balun implementation  1- High pass – low pass balun s parameters</vt:lpstr>
      <vt:lpstr>Part 3: balun implementation  1- High pass – low pass balun schematic at f0 = 2.45 GHz</vt:lpstr>
      <vt:lpstr>Part 3: balun implementation  1- High pass – low pass balun s parameters</vt:lpstr>
      <vt:lpstr>Part 3: balun implementation  2- marchand balun</vt:lpstr>
      <vt:lpstr>Part 3: balun implementation  2- marchand balun s parameters</vt:lpstr>
      <vt:lpstr>Part 3: balun implementation  2- marchand balun s parameters s11</vt:lpstr>
      <vt:lpstr>Part 3: balun implementation  2- marchand balun layout</vt:lpstr>
      <vt:lpstr>Part 3: balun implementation  3- rat race balun to get the radius of the curves</vt:lpstr>
      <vt:lpstr>Part 3: balun implementation  3- rat race balun to get the radius of the curves</vt:lpstr>
      <vt:lpstr>Part 3: balun implementation  3- rat race balun schematic</vt:lpstr>
      <vt:lpstr>Part 3: balun implementation  3- rat race balun layout</vt:lpstr>
      <vt:lpstr>Part 3: balun implementation  3- rat race balun layout</vt:lpstr>
      <vt:lpstr>Part 3: balun implementation  3- rat race balun line calc for Tl z0 = 50 ohm</vt:lpstr>
      <vt:lpstr>Part 3: balun implementation  3- rat race balun line calc for Tl z0 =70.7 ohm</vt:lpstr>
      <vt:lpstr>Part 3: balun implementation  3- rat race balun schematic at f0 = 10 GHz</vt:lpstr>
      <vt:lpstr>Part 3: balun implementation  3- rat race balun layout at f0 = 10 ghz</vt:lpstr>
      <vt:lpstr>Part 3: balun implementation  3- rat race balun layout s parameters at f0 = 10GHz</vt:lpstr>
      <vt:lpstr>Part 3: balun implementation  3- rat race balun layout s11</vt:lpstr>
      <vt:lpstr>Part 3: balun implementation  4- transformer based balun</vt:lpstr>
      <vt:lpstr>Part 3: balun implementation  4- transformer based balun s parameters</vt:lpstr>
      <vt:lpstr>Part 3: balun implementation  4- transformer based balun s parameters s11</vt:lpstr>
      <vt:lpstr>VERY PERI</vt:lpstr>
      <vt:lpstr>derivation</vt:lpstr>
      <vt:lpstr>derivation</vt:lpstr>
      <vt:lpstr>derivation</vt:lpstr>
      <vt:lpstr>plot</vt:lpstr>
      <vt:lpstr>VERY PERI</vt:lpstr>
      <vt:lpstr>Schematic Design</vt:lpstr>
      <vt:lpstr>S Parameters</vt:lpstr>
      <vt:lpstr>Attenuation s21</vt:lpstr>
      <vt:lpstr>VERY PERI</vt:lpstr>
      <vt:lpstr>Line calc z0=50 ohm example 1 BANDSTOP FILTER</vt:lpstr>
      <vt:lpstr>Line calc z0 = 265.9 and 387</vt:lpstr>
      <vt:lpstr>Schematic design</vt:lpstr>
      <vt:lpstr>S parameters from schematic</vt:lpstr>
      <vt:lpstr>Attenuation from schematic s21</vt:lpstr>
      <vt:lpstr>layout design</vt:lpstr>
      <vt:lpstr>S parameters from layout</vt:lpstr>
      <vt:lpstr>Attenuation from layout s21</vt:lpstr>
      <vt:lpstr>Line calc z0=50 ohm example 2 BANDPASS FILTER</vt:lpstr>
      <vt:lpstr> example 2 BANDPASS FILTER</vt:lpstr>
      <vt:lpstr>Example 2 constrains: </vt:lpstr>
      <vt:lpstr>Example 2 schematic using tl model: </vt:lpstr>
      <vt:lpstr>S parameters from schematic</vt:lpstr>
      <vt:lpstr>Attenuation from schematic s21</vt:lpstr>
      <vt:lpstr>layout</vt:lpstr>
      <vt:lpstr>S parameters from layout</vt:lpstr>
      <vt:lpstr>Schematic using the coupled lines</vt:lpstr>
      <vt:lpstr>S parameters from Schematic using the coupled lines</vt:lpstr>
      <vt:lpstr>Attenuation from Schematic using the coupled lines s21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PANTONE® COLOR OF THE YEAR 2022</dc:title>
  <dc:creator>Moamen Nasser</dc:creator>
  <cp:lastModifiedBy>Moamen Nasser</cp:lastModifiedBy>
  <cp:revision>227</cp:revision>
  <dcterms:created xsi:type="dcterms:W3CDTF">2022-03-22T19:38:24Z</dcterms:created>
  <dcterms:modified xsi:type="dcterms:W3CDTF">2022-06-01T19:30:25Z</dcterms:modified>
</cp:coreProperties>
</file>